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82" r:id="rId14"/>
    <p:sldId id="271" r:id="rId15"/>
  </p:sldIdLst>
  <p:sldSz cx="18288000" cy="10287000"/>
  <p:notesSz cx="6858000" cy="9144000"/>
  <p:embeddedFontLst>
    <p:embeddedFont>
      <p:font typeface="Canva Sans" panose="020B0604020202020204" charset="0"/>
      <p:regular r:id="rId16"/>
    </p:embeddedFont>
    <p:embeddedFont>
      <p:font typeface="Montserrat Bold" panose="020B0604020202020204" charset="0"/>
      <p:regular r:id="rId17"/>
    </p:embeddedFont>
    <p:embeddedFont>
      <p:font typeface="Segoe UI" panose="020B0502040204020203" pitchFamily="34" charset="0"/>
      <p:regular r:id="rId18"/>
      <p:bold r:id="rId19"/>
      <p:italic r:id="rId20"/>
      <p:boldItalic r:id="rId21"/>
    </p:embeddedFont>
    <p:embeddedFont>
      <p:font typeface="Segoe UI Bold" panose="020B0802040204020203" pitchFamily="34" charset="0"/>
      <p:regular r:id="rId22"/>
      <p:bold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8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57E0C7-3573-4050-8606-596049CE57EF}" v="2" dt="2025-04-21T15:34:26.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0" d="100"/>
          <a:sy n="50" d="100"/>
        </p:scale>
        <p:origin x="708"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8.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pital NxT" userId="1ca21f6a3499e807" providerId="LiveId" clId="{3F57E0C7-3573-4050-8606-596049CE57EF}"/>
    <pc:docChg chg="custSel modSld">
      <pc:chgData name="Capital NxT" userId="1ca21f6a3499e807" providerId="LiveId" clId="{3F57E0C7-3573-4050-8606-596049CE57EF}" dt="2025-04-22T06:13:56.675" v="11" actId="478"/>
      <pc:docMkLst>
        <pc:docMk/>
      </pc:docMkLst>
      <pc:sldChg chg="addSp delSp modSp mod">
        <pc:chgData name="Capital NxT" userId="1ca21f6a3499e807" providerId="LiveId" clId="{3F57E0C7-3573-4050-8606-596049CE57EF}" dt="2025-04-21T15:34:58.323" v="10" actId="1076"/>
        <pc:sldMkLst>
          <pc:docMk/>
          <pc:sldMk cId="0" sldId="256"/>
        </pc:sldMkLst>
        <pc:spChg chg="del">
          <ac:chgData name="Capital NxT" userId="1ca21f6a3499e807" providerId="LiveId" clId="{3F57E0C7-3573-4050-8606-596049CE57EF}" dt="2025-04-21T15:34:22.475" v="2" actId="478"/>
          <ac:spMkLst>
            <pc:docMk/>
            <pc:sldMk cId="0" sldId="256"/>
            <ac:spMk id="2" creationId="{00000000-0000-0000-0000-000000000000}"/>
          </ac:spMkLst>
        </pc:spChg>
        <pc:spChg chg="mod topLvl">
          <ac:chgData name="Capital NxT" userId="1ca21f6a3499e807" providerId="LiveId" clId="{3F57E0C7-3573-4050-8606-596049CE57EF}" dt="2025-04-21T15:34:58.323" v="10" actId="1076"/>
          <ac:spMkLst>
            <pc:docMk/>
            <pc:sldMk cId="0" sldId="256"/>
            <ac:spMk id="5" creationId="{00000000-0000-0000-0000-000000000000}"/>
          </ac:spMkLst>
        </pc:spChg>
        <pc:spChg chg="del mod topLvl">
          <ac:chgData name="Capital NxT" userId="1ca21f6a3499e807" providerId="LiveId" clId="{3F57E0C7-3573-4050-8606-596049CE57EF}" dt="2025-04-21T15:34:51.077" v="9" actId="478"/>
          <ac:spMkLst>
            <pc:docMk/>
            <pc:sldMk cId="0" sldId="256"/>
            <ac:spMk id="6" creationId="{00000000-0000-0000-0000-000000000000}"/>
          </ac:spMkLst>
        </pc:spChg>
        <pc:grpChg chg="del mod">
          <ac:chgData name="Capital NxT" userId="1ca21f6a3499e807" providerId="LiveId" clId="{3F57E0C7-3573-4050-8606-596049CE57EF}" dt="2025-04-21T15:34:51.077" v="9" actId="478"/>
          <ac:grpSpMkLst>
            <pc:docMk/>
            <pc:sldMk cId="0" sldId="256"/>
            <ac:grpSpMk id="4" creationId="{00000000-0000-0000-0000-000000000000}"/>
          </ac:grpSpMkLst>
        </pc:grpChg>
        <pc:picChg chg="add mod">
          <ac:chgData name="Capital NxT" userId="1ca21f6a3499e807" providerId="LiveId" clId="{3F57E0C7-3573-4050-8606-596049CE57EF}" dt="2025-04-21T15:34:20.615" v="1" actId="1076"/>
          <ac:picMkLst>
            <pc:docMk/>
            <pc:sldMk cId="0" sldId="256"/>
            <ac:picMk id="10" creationId="{0231422B-5701-45D6-4F67-8A6E237B4BB1}"/>
          </ac:picMkLst>
        </pc:picChg>
      </pc:sldChg>
      <pc:sldChg chg="delSp mod">
        <pc:chgData name="Capital NxT" userId="1ca21f6a3499e807" providerId="LiveId" clId="{3F57E0C7-3573-4050-8606-596049CE57EF}" dt="2025-04-22T06:13:56.675" v="11" actId="478"/>
        <pc:sldMkLst>
          <pc:docMk/>
          <pc:sldMk cId="0" sldId="258"/>
        </pc:sldMkLst>
        <pc:spChg chg="del">
          <ac:chgData name="Capital NxT" userId="1ca21f6a3499e807" providerId="LiveId" clId="{3F57E0C7-3573-4050-8606-596049CE57EF}" dt="2025-04-22T06:13:56.675" v="11" actId="478"/>
          <ac:spMkLst>
            <pc:docMk/>
            <pc:sldMk cId="0" sldId="258"/>
            <ac:spMk id="4" creationId="{00000000-0000-0000-0000-000000000000}"/>
          </ac:spMkLst>
        </pc:spChg>
      </pc:sldChg>
      <pc:sldChg chg="addSp delSp modSp mod">
        <pc:chgData name="Capital NxT" userId="1ca21f6a3499e807" providerId="LiveId" clId="{3F57E0C7-3573-4050-8606-596049CE57EF}" dt="2025-04-21T15:34:32.331" v="5" actId="478"/>
        <pc:sldMkLst>
          <pc:docMk/>
          <pc:sldMk cId="0" sldId="271"/>
        </pc:sldMkLst>
        <pc:spChg chg="del">
          <ac:chgData name="Capital NxT" userId="1ca21f6a3499e807" providerId="LiveId" clId="{3F57E0C7-3573-4050-8606-596049CE57EF}" dt="2025-04-21T15:34:32.331" v="5" actId="478"/>
          <ac:spMkLst>
            <pc:docMk/>
            <pc:sldMk cId="0" sldId="271"/>
            <ac:spMk id="3" creationId="{00000000-0000-0000-0000-000000000000}"/>
          </ac:spMkLst>
        </pc:spChg>
        <pc:picChg chg="add mod">
          <ac:chgData name="Capital NxT" userId="1ca21f6a3499e807" providerId="LiveId" clId="{3F57E0C7-3573-4050-8606-596049CE57EF}" dt="2025-04-21T15:34:30.448" v="4" actId="1076"/>
          <ac:picMkLst>
            <pc:docMk/>
            <pc:sldMk cId="0" sldId="271"/>
            <ac:picMk id="11" creationId="{7F6FCC98-5CC1-6885-0BB6-6761D50A025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16059963" y="4768641"/>
            <a:ext cx="2228037" cy="5518359"/>
          </a:xfrm>
          <a:custGeom>
            <a:avLst/>
            <a:gdLst/>
            <a:ahLst/>
            <a:cxnLst/>
            <a:rect l="l" t="t" r="r" b="b"/>
            <a:pathLst>
              <a:path w="2228037" h="5518359">
                <a:moveTo>
                  <a:pt x="0" y="0"/>
                </a:moveTo>
                <a:lnTo>
                  <a:pt x="2228037" y="0"/>
                </a:lnTo>
                <a:lnTo>
                  <a:pt x="2228037" y="5518359"/>
                </a:lnTo>
                <a:lnTo>
                  <a:pt x="0" y="551835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dirty="0"/>
          </a:p>
        </p:txBody>
      </p:sp>
      <p:sp>
        <p:nvSpPr>
          <p:cNvPr id="5" name="Freeform 5"/>
          <p:cNvSpPr/>
          <p:nvPr/>
        </p:nvSpPr>
        <p:spPr>
          <a:xfrm rot="5400000">
            <a:off x="12545124" y="5477200"/>
            <a:ext cx="3879389" cy="4514199"/>
          </a:xfrm>
          <a:custGeom>
            <a:avLst/>
            <a:gdLst/>
            <a:ahLst/>
            <a:cxnLst/>
            <a:rect l="l" t="t" r="r" b="b"/>
            <a:pathLst>
              <a:path w="698500" h="812800">
                <a:moveTo>
                  <a:pt x="349250" y="0"/>
                </a:moveTo>
                <a:lnTo>
                  <a:pt x="698500" y="203200"/>
                </a:lnTo>
                <a:lnTo>
                  <a:pt x="698500" y="609600"/>
                </a:lnTo>
                <a:lnTo>
                  <a:pt x="349250" y="812800"/>
                </a:lnTo>
                <a:lnTo>
                  <a:pt x="0" y="609600"/>
                </a:lnTo>
                <a:lnTo>
                  <a:pt x="0" y="203200"/>
                </a:lnTo>
                <a:lnTo>
                  <a:pt x="349250" y="0"/>
                </a:lnTo>
                <a:close/>
              </a:path>
            </a:pathLst>
          </a:custGeom>
          <a:solidFill>
            <a:schemeClr val="tx2">
              <a:lumMod val="75000"/>
            </a:schemeClr>
          </a:solidFill>
        </p:spPr>
        <p:txBody>
          <a:bodyPr/>
          <a:lstStyle/>
          <a:p>
            <a:endParaRPr lang="en-IN"/>
          </a:p>
        </p:txBody>
      </p:sp>
      <p:sp>
        <p:nvSpPr>
          <p:cNvPr id="7" name="TextBox 7"/>
          <p:cNvSpPr txBox="1"/>
          <p:nvPr/>
        </p:nvSpPr>
        <p:spPr>
          <a:xfrm>
            <a:off x="1219200" y="3009900"/>
            <a:ext cx="9805323" cy="1387944"/>
          </a:xfrm>
          <a:prstGeom prst="rect">
            <a:avLst/>
          </a:prstGeom>
        </p:spPr>
        <p:txBody>
          <a:bodyPr lIns="0" tIns="0" rIns="0" bIns="0" rtlCol="0" anchor="t">
            <a:spAutoFit/>
          </a:bodyPr>
          <a:lstStyle/>
          <a:p>
            <a:pPr algn="l">
              <a:lnSpc>
                <a:spcPts val="11598"/>
              </a:lnSpc>
            </a:pPr>
            <a:r>
              <a:rPr lang="en-US" sz="8591" b="1" dirty="0">
                <a:solidFill>
                  <a:schemeClr val="accent1">
                    <a:lumMod val="50000"/>
                  </a:schemeClr>
                </a:solidFill>
                <a:latin typeface="Montserrat Bold"/>
                <a:ea typeface="Montserrat Bold"/>
                <a:cs typeface="Montserrat Bold"/>
                <a:sym typeface="Montserrat Bold"/>
              </a:rPr>
              <a:t>Beyond Markets</a:t>
            </a:r>
          </a:p>
        </p:txBody>
      </p:sp>
      <p:sp>
        <p:nvSpPr>
          <p:cNvPr id="8" name="TextBox 8"/>
          <p:cNvSpPr txBox="1"/>
          <p:nvPr/>
        </p:nvSpPr>
        <p:spPr>
          <a:xfrm>
            <a:off x="672842" y="4682916"/>
            <a:ext cx="2330159" cy="653025"/>
          </a:xfrm>
          <a:prstGeom prst="rect">
            <a:avLst/>
          </a:prstGeom>
        </p:spPr>
        <p:txBody>
          <a:bodyPr lIns="0" tIns="0" rIns="0" bIns="0" rtlCol="0" anchor="t">
            <a:spAutoFit/>
          </a:bodyPr>
          <a:lstStyle/>
          <a:p>
            <a:pPr algn="ctr">
              <a:lnSpc>
                <a:spcPts val="5215"/>
              </a:lnSpc>
            </a:pPr>
            <a:r>
              <a:rPr lang="en-US" sz="3725">
                <a:solidFill>
                  <a:srgbClr val="2128BA"/>
                </a:solidFill>
                <a:latin typeface="Canva Sans"/>
                <a:ea typeface="Canva Sans"/>
                <a:cs typeface="Canva Sans"/>
                <a:sym typeface="Canva Sans"/>
              </a:rPr>
              <a:t>April 2025</a:t>
            </a:r>
          </a:p>
        </p:txBody>
      </p:sp>
      <p:sp>
        <p:nvSpPr>
          <p:cNvPr id="9" name="TextBox 9"/>
          <p:cNvSpPr txBox="1"/>
          <p:nvPr/>
        </p:nvSpPr>
        <p:spPr>
          <a:xfrm>
            <a:off x="13017753" y="6659087"/>
            <a:ext cx="2934132" cy="2497863"/>
          </a:xfrm>
          <a:prstGeom prst="rect">
            <a:avLst/>
          </a:prstGeom>
        </p:spPr>
        <p:txBody>
          <a:bodyPr lIns="0" tIns="0" rIns="0" bIns="0" rtlCol="0" anchor="t">
            <a:spAutoFit/>
          </a:bodyPr>
          <a:lstStyle/>
          <a:p>
            <a:pPr algn="ctr">
              <a:lnSpc>
                <a:spcPts val="3333"/>
              </a:lnSpc>
            </a:pPr>
            <a:r>
              <a:rPr lang="en-US" sz="2222" spc="66" dirty="0">
                <a:solidFill>
                  <a:srgbClr val="FFFFFF"/>
                </a:solidFill>
                <a:latin typeface="Segoe UI"/>
                <a:ea typeface="Segoe UI"/>
                <a:cs typeface="Segoe UI"/>
                <a:sym typeface="Segoe UI"/>
              </a:rPr>
              <a:t>“We may be on the cusp of generational change in the</a:t>
            </a:r>
          </a:p>
          <a:p>
            <a:pPr algn="ctr">
              <a:lnSpc>
                <a:spcPts val="3333"/>
              </a:lnSpc>
            </a:pPr>
            <a:r>
              <a:rPr lang="en-US" sz="2222" spc="66" dirty="0">
                <a:solidFill>
                  <a:srgbClr val="FFFFFF"/>
                </a:solidFill>
                <a:latin typeface="Segoe UI"/>
                <a:ea typeface="Segoe UI"/>
                <a:cs typeface="Segoe UI"/>
                <a:sym typeface="Segoe UI"/>
              </a:rPr>
              <a:t>international trade and financial systems.”</a:t>
            </a:r>
          </a:p>
        </p:txBody>
      </p:sp>
      <p:pic>
        <p:nvPicPr>
          <p:cNvPr id="10" name="Picture 9" descr="A blue and white logo&#10;&#10;Description automatically generated">
            <a:extLst>
              <a:ext uri="{FF2B5EF4-FFF2-40B4-BE49-F238E27FC236}">
                <a16:creationId xmlns:a16="http://schemas.microsoft.com/office/drawing/2014/main" id="{0231422B-5701-45D6-4F67-8A6E237B4BB1}"/>
              </a:ext>
            </a:extLst>
          </p:cNvPr>
          <p:cNvPicPr>
            <a:picLocks noChangeAspect="1"/>
          </p:cNvPicPr>
          <p:nvPr/>
        </p:nvPicPr>
        <p:blipFill>
          <a:blip r:embed="rId4"/>
          <a:stretch>
            <a:fillRect/>
          </a:stretch>
        </p:blipFill>
        <p:spPr>
          <a:xfrm>
            <a:off x="1219200" y="7734300"/>
            <a:ext cx="4219778" cy="11840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CCD6C-3960-8F7C-237C-4BE7D543545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98A3CFE-EF13-532A-1519-B143A7A729B7}"/>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1A70E809-48CC-0730-17EB-CC9FDF6B2ED6}"/>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12C7FC69-C1BE-3F40-A449-14EC50F8FA2D}"/>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7507478C-39DC-0DBD-A6C5-7227A52A95EA}"/>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582C7CBE-FD02-8262-8F11-E6C3913DDDF9}"/>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Tariffs – </a:t>
            </a:r>
            <a:r>
              <a:rPr lang="en-US" sz="4000" b="1" i="1" spc="150" dirty="0">
                <a:solidFill>
                  <a:srgbClr val="2128BA"/>
                </a:solidFill>
                <a:latin typeface="Segoe UI Bold"/>
                <a:ea typeface="Segoe UI Bold"/>
                <a:cs typeface="Segoe UI Bold"/>
                <a:sym typeface="Segoe UI Bold"/>
              </a:rPr>
              <a:t>‘Reserve Currency’</a:t>
            </a:r>
          </a:p>
        </p:txBody>
      </p:sp>
      <p:sp>
        <p:nvSpPr>
          <p:cNvPr id="8" name="Freeform 8">
            <a:extLst>
              <a:ext uri="{FF2B5EF4-FFF2-40B4-BE49-F238E27FC236}">
                <a16:creationId xmlns:a16="http://schemas.microsoft.com/office/drawing/2014/main" id="{F621F3BB-3B68-6F15-92F4-0E987A9864F7}"/>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2B662E4F-4E1F-6D39-995C-C4DDB7312560}"/>
              </a:ext>
            </a:extLst>
          </p:cNvPr>
          <p:cNvSpPr txBox="1"/>
          <p:nvPr/>
        </p:nvSpPr>
        <p:spPr>
          <a:xfrm>
            <a:off x="304800" y="1915220"/>
            <a:ext cx="17526000" cy="5827044"/>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marL="851431" lvl="1" indent="-514350" algn="just">
              <a:buFont typeface="+mj-lt"/>
              <a:buAutoNum type="arabicPeriod"/>
            </a:pPr>
            <a:r>
              <a:rPr lang="en-US" sz="2600" dirty="0"/>
              <a:t>One reason is that they fail to account for the U.S. provision of the global reserve currency.  </a:t>
            </a:r>
          </a:p>
          <a:p>
            <a:pPr marL="851431" lvl="1" indent="-514350" algn="just">
              <a:buFont typeface="+mj-lt"/>
              <a:buAutoNum type="arabicPeriod"/>
            </a:pPr>
            <a:endParaRPr lang="en-US" sz="2600" dirty="0"/>
          </a:p>
          <a:p>
            <a:pPr marL="851431" lvl="1" indent="-514350" algn="just">
              <a:buFont typeface="+mj-lt"/>
              <a:buAutoNum type="arabicPeriod"/>
            </a:pPr>
            <a:r>
              <a:rPr lang="en-US" sz="2600" dirty="0"/>
              <a:t>Reserve status matters and, because demand for the dollar has been insatiable, it has been too strong for international flows to balance, even over five decades.</a:t>
            </a:r>
          </a:p>
          <a:p>
            <a:pPr marL="851431" lvl="1" indent="-514350" algn="just">
              <a:buFont typeface="+mj-lt"/>
              <a:buAutoNum type="arabicPeriod"/>
            </a:pPr>
            <a:endParaRPr lang="en-US" sz="2600" dirty="0"/>
          </a:p>
          <a:p>
            <a:pPr marL="851431" lvl="1" indent="-514350" algn="just">
              <a:buFont typeface="+mj-lt"/>
              <a:buAutoNum type="arabicPeriod"/>
            </a:pPr>
            <a:r>
              <a:rPr lang="en-US" sz="2600" dirty="0"/>
              <a:t>More recent economic analyses allow for the possibility of persistent trade deficits that resist automatically rebalancing, which is more in line with reality in the U.S.  </a:t>
            </a:r>
          </a:p>
          <a:p>
            <a:pPr marL="851431" lvl="1" indent="-514350" algn="just">
              <a:buFont typeface="+mj-lt"/>
              <a:buAutoNum type="arabicPeriod"/>
            </a:pPr>
            <a:endParaRPr lang="en-US" sz="2600" dirty="0"/>
          </a:p>
          <a:p>
            <a:pPr marL="851431" lvl="1" indent="-514350" algn="just">
              <a:buFont typeface="+mj-lt"/>
              <a:buAutoNum type="arabicPeriod"/>
            </a:pPr>
            <a:r>
              <a:rPr lang="en-US" sz="2600" dirty="0">
                <a:solidFill>
                  <a:srgbClr val="2128BA"/>
                </a:solidFill>
              </a:rPr>
              <a:t>They show that by imposing tariffs against exporting countries, the U.S. can improve economic outcomes, raise revenues, and impose huge losses for the tariffed nation, even with full retaliation.</a:t>
            </a:r>
            <a:endParaRPr lang="en-US" sz="2600" dirty="0">
              <a:solidFill>
                <a:srgbClr val="2128BA"/>
              </a:solidFill>
              <a:sym typeface="Segoe UI"/>
            </a:endParaRPr>
          </a:p>
        </p:txBody>
      </p:sp>
    </p:spTree>
    <p:extLst>
      <p:ext uri="{BB962C8B-B14F-4D97-AF65-F5344CB8AC3E}">
        <p14:creationId xmlns:p14="http://schemas.microsoft.com/office/powerpoint/2010/main" val="1840461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AA246-ADB8-3F1D-D7FB-D9CB095B670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34D988D-E404-A527-7205-A0E4988836BB}"/>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5C337D6D-24B9-935B-08BA-C334674EA3EC}"/>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843600C0-8904-8671-47D8-3E9A7A4F3BAC}"/>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D349F13B-4E22-CD2E-65AA-5F1E222324F0}"/>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179770C6-46ED-576D-F2B8-B242598E3D5F}"/>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Tariffs – </a:t>
            </a:r>
            <a:r>
              <a:rPr lang="en-US" sz="4000" b="1" i="1" spc="150" dirty="0">
                <a:solidFill>
                  <a:srgbClr val="2128BA"/>
                </a:solidFill>
                <a:latin typeface="Segoe UI Bold"/>
                <a:ea typeface="Segoe UI Bold"/>
                <a:cs typeface="Segoe UI Bold"/>
                <a:sym typeface="Segoe UI Bold"/>
              </a:rPr>
              <a:t>‘Exporters Pay’</a:t>
            </a:r>
          </a:p>
        </p:txBody>
      </p:sp>
      <p:sp>
        <p:nvSpPr>
          <p:cNvPr id="8" name="Freeform 8">
            <a:extLst>
              <a:ext uri="{FF2B5EF4-FFF2-40B4-BE49-F238E27FC236}">
                <a16:creationId xmlns:a16="http://schemas.microsoft.com/office/drawing/2014/main" id="{774851AE-B1FC-544B-4638-65103ACA2AF4}"/>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C22FEE2D-6827-5BE0-22CC-B90215F6DE1C}"/>
              </a:ext>
            </a:extLst>
          </p:cNvPr>
          <p:cNvSpPr txBox="1"/>
          <p:nvPr/>
        </p:nvSpPr>
        <p:spPr>
          <a:xfrm>
            <a:off x="304800" y="1915220"/>
            <a:ext cx="17526000" cy="8186665"/>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sz="2600" dirty="0"/>
              <a:t>Countries that run large trade surpluses are pretty inflexible—they can’t find other sources of demand to substitute for America’s. </a:t>
            </a:r>
          </a:p>
          <a:p>
            <a:pPr lvl="1" algn="just"/>
            <a:endParaRPr lang="en-US" sz="2600" dirty="0"/>
          </a:p>
          <a:p>
            <a:pPr lvl="1" algn="just"/>
            <a:r>
              <a:rPr lang="en-US" sz="2600" dirty="0"/>
              <a:t>Instead</a:t>
            </a:r>
            <a:r>
              <a:rPr lang="en-US" sz="2600" b="1" dirty="0">
                <a:solidFill>
                  <a:srgbClr val="2128BA"/>
                </a:solidFill>
              </a:rPr>
              <a:t>, they have no choice but to export</a:t>
            </a:r>
            <a:r>
              <a:rPr lang="en-US" sz="2600" dirty="0"/>
              <a:t>, and </a:t>
            </a:r>
            <a:r>
              <a:rPr lang="en-US" sz="2600" b="1" dirty="0">
                <a:solidFill>
                  <a:srgbClr val="2128BA"/>
                </a:solidFill>
              </a:rPr>
              <a:t>America is the largest consumer market in the world</a:t>
            </a:r>
            <a:r>
              <a:rPr lang="en-US" sz="2600" dirty="0"/>
              <a:t>.  </a:t>
            </a:r>
          </a:p>
          <a:p>
            <a:pPr lvl="1" algn="just"/>
            <a:endParaRPr lang="en-US" sz="2600" dirty="0"/>
          </a:p>
          <a:p>
            <a:pPr lvl="1" algn="just"/>
            <a:r>
              <a:rPr lang="en-US" sz="2600" dirty="0"/>
              <a:t>By contrast, America has plenty of substitution options: we can make stuff at home, or we can buy from countries that treat us fairly instead of from countries that take advantage of us.  </a:t>
            </a:r>
          </a:p>
          <a:p>
            <a:pPr lvl="1" algn="just"/>
            <a:endParaRPr lang="en-US" sz="2600" dirty="0"/>
          </a:p>
          <a:p>
            <a:pPr lvl="1" algn="just"/>
            <a:r>
              <a:rPr lang="en-US" sz="2600" b="1" dirty="0">
                <a:solidFill>
                  <a:srgbClr val="2128BA"/>
                </a:solidFill>
              </a:rPr>
              <a:t>This difference in leverage means that other countries end up bearing the cost of tariffs.</a:t>
            </a:r>
          </a:p>
          <a:p>
            <a:pPr lvl="1" algn="just"/>
            <a:endParaRPr lang="en-US" sz="2600" b="1" dirty="0">
              <a:solidFill>
                <a:srgbClr val="2128BA"/>
              </a:solidFill>
              <a:sym typeface="Segoe UI"/>
            </a:endParaRPr>
          </a:p>
          <a:p>
            <a:pPr lvl="1" algn="just"/>
            <a:r>
              <a:rPr lang="en-US" sz="2600" dirty="0">
                <a:solidFill>
                  <a:schemeClr val="tx1"/>
                </a:solidFill>
                <a:sym typeface="Segoe UI"/>
              </a:rPr>
              <a:t>In 2018-2019, China bore the cost of President Trump’s historic tariffs through a weaker currency, meaning their citizens became poorer, with less purchasing power on the global stage.  The tariff revenue, paid for by China, was used to finance President Trump’s tax cuts for American workers and firms.  </a:t>
            </a:r>
            <a:r>
              <a:rPr lang="en-US" sz="2600" b="1" dirty="0">
                <a:solidFill>
                  <a:srgbClr val="2128BA"/>
                </a:solidFill>
                <a:sym typeface="Segoe UI"/>
              </a:rPr>
              <a:t>This time around, tariffs will help pay for both tax cuts and deficit reduction.</a:t>
            </a:r>
          </a:p>
        </p:txBody>
      </p:sp>
    </p:spTree>
    <p:extLst>
      <p:ext uri="{BB962C8B-B14F-4D97-AF65-F5344CB8AC3E}">
        <p14:creationId xmlns:p14="http://schemas.microsoft.com/office/powerpoint/2010/main" val="177109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AA66C-76BF-15B4-5571-C4A741B99D0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A4E897C-A7AF-15F3-8414-CB37E7F9E2CC}"/>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844D2416-172B-6314-A125-6FCF7FD8FC92}"/>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B91BD2C6-69DF-A658-37B9-9B2548F2C42B}"/>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36C817AF-92D0-1D4F-00E0-E934700BE12F}"/>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F60BA222-2C35-E316-30F1-DD5CFC807904}"/>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Tariffs – </a:t>
            </a:r>
            <a:r>
              <a:rPr lang="en-US" sz="4000" b="1" i="1" spc="150" dirty="0">
                <a:solidFill>
                  <a:srgbClr val="2128BA"/>
                </a:solidFill>
                <a:latin typeface="Segoe UI Bold"/>
                <a:ea typeface="Segoe UI Bold"/>
                <a:cs typeface="Segoe UI Bold"/>
                <a:sym typeface="Segoe UI Bold"/>
              </a:rPr>
              <a:t>‘Americans Benefit’</a:t>
            </a:r>
          </a:p>
        </p:txBody>
      </p:sp>
      <p:sp>
        <p:nvSpPr>
          <p:cNvPr id="8" name="Freeform 8">
            <a:extLst>
              <a:ext uri="{FF2B5EF4-FFF2-40B4-BE49-F238E27FC236}">
                <a16:creationId xmlns:a16="http://schemas.microsoft.com/office/drawing/2014/main" id="{F78CDFB9-8C0A-4AC8-78CC-17D4FEB8593C}"/>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0DD92D01-117F-C445-D488-FA2F98B4B7E8}"/>
              </a:ext>
            </a:extLst>
          </p:cNvPr>
          <p:cNvSpPr txBox="1"/>
          <p:nvPr/>
        </p:nvSpPr>
        <p:spPr>
          <a:xfrm>
            <a:off x="304800" y="1915220"/>
            <a:ext cx="17526000" cy="6416949"/>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sz="2600" b="1" dirty="0">
                <a:solidFill>
                  <a:srgbClr val="2128BA"/>
                </a:solidFill>
              </a:rPr>
              <a:t>Lower taxes on Americans, </a:t>
            </a:r>
            <a:r>
              <a:rPr lang="en-US" sz="2600" dirty="0"/>
              <a:t>financed in part by revenue provided from foreigners, </a:t>
            </a:r>
            <a:r>
              <a:rPr lang="en-US" sz="2600" b="1" dirty="0">
                <a:solidFill>
                  <a:srgbClr val="2128BA"/>
                </a:solidFill>
              </a:rPr>
              <a:t>will create economic growth, </a:t>
            </a:r>
            <a:r>
              <a:rPr lang="en-US" sz="2600" dirty="0"/>
              <a:t>dynamism. </a:t>
            </a:r>
          </a:p>
          <a:p>
            <a:pPr lvl="1" algn="just"/>
            <a:endParaRPr lang="en-US" sz="2600" b="1" dirty="0">
              <a:solidFill>
                <a:srgbClr val="2128BA"/>
              </a:solidFill>
            </a:endParaRPr>
          </a:p>
          <a:p>
            <a:pPr lvl="1" algn="just"/>
            <a:r>
              <a:rPr lang="en-US" sz="2600" b="1" dirty="0">
                <a:solidFill>
                  <a:srgbClr val="2128BA"/>
                </a:solidFill>
              </a:rPr>
              <a:t>Deficit reduction will help lower Treasury rates</a:t>
            </a:r>
            <a:r>
              <a:rPr lang="en-US" sz="2600" dirty="0"/>
              <a:t>, and with them mortgage rates and consumer credit card rates, stimulating an economic boom.</a:t>
            </a:r>
          </a:p>
          <a:p>
            <a:pPr lvl="1" algn="just"/>
            <a:endParaRPr lang="en-US" sz="2600" dirty="0"/>
          </a:p>
          <a:p>
            <a:pPr lvl="1" algn="just"/>
            <a:r>
              <a:rPr lang="en-US" sz="2600" dirty="0"/>
              <a:t>It is important to note here that tariffs are not levied simply to collect revenues.  </a:t>
            </a:r>
          </a:p>
          <a:p>
            <a:pPr lvl="1" algn="just"/>
            <a:endParaRPr lang="en-US" sz="2600" dirty="0"/>
          </a:p>
          <a:p>
            <a:pPr lvl="1" algn="just"/>
            <a:r>
              <a:rPr lang="en-US" sz="2600" dirty="0"/>
              <a:t>Tariffs are designed to address tariff and non-tariff barriers. Revenue is a nice side effect, and if it is used in part for lowering taxes, it can help turbo-charge competitiveness improvements that boost U.S. exports.</a:t>
            </a:r>
          </a:p>
          <a:p>
            <a:pPr lvl="1" algn="just"/>
            <a:endParaRPr lang="en-US" sz="2600" dirty="0"/>
          </a:p>
        </p:txBody>
      </p:sp>
    </p:spTree>
    <p:extLst>
      <p:ext uri="{BB962C8B-B14F-4D97-AF65-F5344CB8AC3E}">
        <p14:creationId xmlns:p14="http://schemas.microsoft.com/office/powerpoint/2010/main" val="366630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0AADF-AF93-0A83-E803-7336A1018C4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1F97B40-0ADE-C00D-412E-6555523B9D3E}"/>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A93987C0-3E47-E65C-9C33-A08018A3B60F}"/>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F2165524-60AA-2B13-AE77-24AE87DE7E1D}"/>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77E3FBD7-AEDE-9A48-4ADC-CA312443C4B5}"/>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BAB4C922-2EF5-D9AB-94D0-C9C32339D36E}"/>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White Man’s Burden !!</a:t>
            </a:r>
            <a:endParaRPr lang="en-US" sz="4000" b="1" i="1" spc="150" dirty="0">
              <a:solidFill>
                <a:srgbClr val="2128BA"/>
              </a:solidFill>
              <a:latin typeface="Segoe UI Bold"/>
              <a:ea typeface="Segoe UI Bold"/>
              <a:cs typeface="Segoe UI Bold"/>
              <a:sym typeface="Segoe UI Bold"/>
            </a:endParaRPr>
          </a:p>
        </p:txBody>
      </p:sp>
      <p:sp>
        <p:nvSpPr>
          <p:cNvPr id="8" name="Freeform 8">
            <a:extLst>
              <a:ext uri="{FF2B5EF4-FFF2-40B4-BE49-F238E27FC236}">
                <a16:creationId xmlns:a16="http://schemas.microsoft.com/office/drawing/2014/main" id="{AC473A00-F644-1AD4-2C49-F97727C1F6F8}"/>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DC816B4D-FC24-81F7-C487-DA4FB9DD1559}"/>
              </a:ext>
            </a:extLst>
          </p:cNvPr>
          <p:cNvSpPr txBox="1"/>
          <p:nvPr/>
        </p:nvSpPr>
        <p:spPr>
          <a:xfrm>
            <a:off x="304800" y="1915220"/>
            <a:ext cx="17526000" cy="5827044"/>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sz="2600" dirty="0"/>
              <a:t>Burden sharing can allow the United States to continue leading the free world for many decades. </a:t>
            </a:r>
          </a:p>
          <a:p>
            <a:pPr lvl="1" algn="just"/>
            <a:endParaRPr lang="en-US" sz="2600" dirty="0"/>
          </a:p>
          <a:p>
            <a:pPr lvl="1" algn="just"/>
            <a:r>
              <a:rPr lang="en-US" sz="2600" dirty="0"/>
              <a:t>It’s a must not only for fairness, but for feasibility.  </a:t>
            </a:r>
          </a:p>
          <a:p>
            <a:pPr lvl="1" algn="just"/>
            <a:endParaRPr lang="en-US" sz="2600" dirty="0"/>
          </a:p>
          <a:p>
            <a:pPr lvl="1" algn="just"/>
            <a:r>
              <a:rPr lang="en-US" sz="2600" dirty="0"/>
              <a:t>If we don’t rebuild our manufacturing sector, we will be strained in providing the security we need for our safety and to underpin our financial markets.  </a:t>
            </a:r>
          </a:p>
          <a:p>
            <a:pPr lvl="1" algn="just"/>
            <a:endParaRPr lang="en-US" sz="2600" dirty="0"/>
          </a:p>
          <a:p>
            <a:pPr lvl="1" algn="just"/>
            <a:r>
              <a:rPr lang="en-US" sz="2600" b="1" dirty="0">
                <a:solidFill>
                  <a:srgbClr val="2128BA"/>
                </a:solidFill>
              </a:rPr>
              <a:t>The world can still have the American defense umbrella and trading system, but it’s got to start paying its fair share for them. </a:t>
            </a:r>
            <a:endParaRPr lang="en-US" sz="2600" b="1" dirty="0">
              <a:solidFill>
                <a:srgbClr val="2128BA"/>
              </a:solidFill>
              <a:sym typeface="Segoe UI"/>
            </a:endParaRPr>
          </a:p>
          <a:p>
            <a:pPr lvl="1" algn="just"/>
            <a:endParaRPr lang="en-US" sz="2600" dirty="0"/>
          </a:p>
        </p:txBody>
      </p:sp>
    </p:spTree>
    <p:extLst>
      <p:ext uri="{BB962C8B-B14F-4D97-AF65-F5344CB8AC3E}">
        <p14:creationId xmlns:p14="http://schemas.microsoft.com/office/powerpoint/2010/main" val="3712227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90500" y="-176143"/>
            <a:ext cx="2933386" cy="2933386"/>
          </a:xfrm>
          <a:custGeom>
            <a:avLst/>
            <a:gdLst/>
            <a:ahLst/>
            <a:cxnLst/>
            <a:rect l="l" t="t" r="r" b="b"/>
            <a:pathLst>
              <a:path w="2933386" h="2933386">
                <a:moveTo>
                  <a:pt x="0" y="0"/>
                </a:moveTo>
                <a:lnTo>
                  <a:pt x="2933386" y="0"/>
                </a:lnTo>
                <a:lnTo>
                  <a:pt x="2933386" y="2933386"/>
                </a:lnTo>
                <a:lnTo>
                  <a:pt x="0" y="293338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grpSp>
        <p:nvGrpSpPr>
          <p:cNvPr id="4" name="Group 4"/>
          <p:cNvGrpSpPr/>
          <p:nvPr/>
        </p:nvGrpSpPr>
        <p:grpSpPr>
          <a:xfrm>
            <a:off x="-828675" y="8130707"/>
            <a:ext cx="20802600" cy="2670643"/>
            <a:chOff x="0" y="0"/>
            <a:chExt cx="5478874" cy="703379"/>
          </a:xfrm>
        </p:grpSpPr>
        <p:sp>
          <p:nvSpPr>
            <p:cNvPr id="5" name="Freeform 5"/>
            <p:cNvSpPr/>
            <p:nvPr/>
          </p:nvSpPr>
          <p:spPr>
            <a:xfrm>
              <a:off x="0" y="0"/>
              <a:ext cx="5478874" cy="703379"/>
            </a:xfrm>
            <a:custGeom>
              <a:avLst/>
              <a:gdLst/>
              <a:ahLst/>
              <a:cxnLst/>
              <a:rect l="l" t="t" r="r" b="b"/>
              <a:pathLst>
                <a:path w="5478874" h="703379">
                  <a:moveTo>
                    <a:pt x="0" y="0"/>
                  </a:moveTo>
                  <a:lnTo>
                    <a:pt x="5478874" y="0"/>
                  </a:lnTo>
                  <a:lnTo>
                    <a:pt x="5478874" y="703379"/>
                  </a:lnTo>
                  <a:lnTo>
                    <a:pt x="0" y="703379"/>
                  </a:lnTo>
                  <a:close/>
                </a:path>
              </a:pathLst>
            </a:custGeom>
            <a:solidFill>
              <a:srgbClr val="2D3184">
                <a:alpha val="16863"/>
              </a:srgbClr>
            </a:solidFill>
          </p:spPr>
          <p:txBody>
            <a:bodyPr/>
            <a:lstStyle/>
            <a:p>
              <a:endParaRPr lang="en-IN"/>
            </a:p>
          </p:txBody>
        </p:sp>
        <p:sp>
          <p:nvSpPr>
            <p:cNvPr id="6" name="TextBox 6"/>
            <p:cNvSpPr txBox="1"/>
            <p:nvPr/>
          </p:nvSpPr>
          <p:spPr>
            <a:xfrm>
              <a:off x="0" y="-28575"/>
              <a:ext cx="5478874" cy="731954"/>
            </a:xfrm>
            <a:prstGeom prst="rect">
              <a:avLst/>
            </a:prstGeom>
          </p:spPr>
          <p:txBody>
            <a:bodyPr lIns="50800" tIns="50800" rIns="50800" bIns="50800" rtlCol="0" anchor="ctr"/>
            <a:lstStyle/>
            <a:p>
              <a:pPr algn="ctr">
                <a:lnSpc>
                  <a:spcPts val="2255"/>
                </a:lnSpc>
              </a:pPr>
              <a:endParaRPr/>
            </a:p>
          </p:txBody>
        </p:sp>
      </p:grpSp>
      <p:sp>
        <p:nvSpPr>
          <p:cNvPr id="7" name="TextBox 7"/>
          <p:cNvSpPr txBox="1"/>
          <p:nvPr/>
        </p:nvSpPr>
        <p:spPr>
          <a:xfrm>
            <a:off x="5347705" y="3302050"/>
            <a:ext cx="9955193" cy="1344059"/>
          </a:xfrm>
          <a:prstGeom prst="rect">
            <a:avLst/>
          </a:prstGeom>
        </p:spPr>
        <p:txBody>
          <a:bodyPr lIns="0" tIns="0" rIns="0" bIns="0" rtlCol="0" anchor="t">
            <a:spAutoFit/>
          </a:bodyPr>
          <a:lstStyle/>
          <a:p>
            <a:pPr marL="0" lvl="1" indent="0" algn="l">
              <a:lnSpc>
                <a:spcPts val="11068"/>
              </a:lnSpc>
              <a:spcBef>
                <a:spcPct val="0"/>
              </a:spcBef>
            </a:pPr>
            <a:r>
              <a:rPr lang="en-US" sz="7906" b="1" spc="237">
                <a:solidFill>
                  <a:srgbClr val="2128BA"/>
                </a:solidFill>
                <a:latin typeface="Segoe UI Bold"/>
                <a:ea typeface="Segoe UI Bold"/>
                <a:cs typeface="Segoe UI Bold"/>
                <a:sym typeface="Segoe UI Bold"/>
              </a:rPr>
              <a:t>THANK YOU!</a:t>
            </a:r>
          </a:p>
        </p:txBody>
      </p:sp>
      <p:sp>
        <p:nvSpPr>
          <p:cNvPr id="8" name="TextBox 8"/>
          <p:cNvSpPr txBox="1"/>
          <p:nvPr/>
        </p:nvSpPr>
        <p:spPr>
          <a:xfrm>
            <a:off x="1276193" y="8487335"/>
            <a:ext cx="15983107" cy="1179981"/>
          </a:xfrm>
          <a:prstGeom prst="rect">
            <a:avLst/>
          </a:prstGeom>
        </p:spPr>
        <p:txBody>
          <a:bodyPr lIns="0" tIns="0" rIns="0" bIns="0" rtlCol="0" anchor="t">
            <a:spAutoFit/>
          </a:bodyPr>
          <a:lstStyle/>
          <a:p>
            <a:pPr algn="l">
              <a:lnSpc>
                <a:spcPts val="2394"/>
              </a:lnSpc>
            </a:pPr>
            <a:r>
              <a:rPr lang="en-US" sz="1710">
                <a:solidFill>
                  <a:srgbClr val="2128BA"/>
                </a:solidFill>
                <a:latin typeface="Segoe UI"/>
                <a:ea typeface="Segoe UI"/>
                <a:cs typeface="Segoe UI"/>
                <a:sym typeface="Segoe UI"/>
              </a:rPr>
              <a:t>SEBI Registered Investment Advisers </a:t>
            </a:r>
          </a:p>
          <a:p>
            <a:pPr algn="l">
              <a:lnSpc>
                <a:spcPts val="2394"/>
              </a:lnSpc>
            </a:pPr>
            <a:r>
              <a:rPr lang="en-US" sz="1710">
                <a:solidFill>
                  <a:srgbClr val="2128BA"/>
                </a:solidFill>
                <a:latin typeface="Segoe UI"/>
                <a:ea typeface="Segoe UI"/>
                <a:cs typeface="Segoe UI"/>
                <a:sym typeface="Segoe UI"/>
              </a:rPr>
              <a:t>Registration No. INA200014548 </a:t>
            </a:r>
          </a:p>
          <a:p>
            <a:pPr algn="l">
              <a:lnSpc>
                <a:spcPts val="2394"/>
              </a:lnSpc>
            </a:pPr>
            <a:r>
              <a:rPr lang="en-US" sz="1710">
                <a:solidFill>
                  <a:srgbClr val="2128BA"/>
                </a:solidFill>
                <a:latin typeface="Segoe UI"/>
                <a:ea typeface="Segoe UI"/>
                <a:cs typeface="Segoe UI"/>
                <a:sym typeface="Segoe UI"/>
              </a:rPr>
              <a:t>Type of Registration- Non-Individual</a:t>
            </a:r>
          </a:p>
          <a:p>
            <a:pPr algn="l">
              <a:lnSpc>
                <a:spcPts val="2394"/>
              </a:lnSpc>
            </a:pPr>
            <a:r>
              <a:rPr lang="en-US" sz="1710">
                <a:solidFill>
                  <a:srgbClr val="2128BA"/>
                </a:solidFill>
                <a:latin typeface="Segoe UI"/>
                <a:ea typeface="Segoe UI"/>
                <a:cs typeface="Segoe UI"/>
                <a:sym typeface="Segoe UI"/>
              </a:rPr>
              <a:t>Validity of Registration- Perpetual</a:t>
            </a:r>
          </a:p>
        </p:txBody>
      </p:sp>
      <p:sp>
        <p:nvSpPr>
          <p:cNvPr id="9" name="TextBox 9"/>
          <p:cNvSpPr txBox="1"/>
          <p:nvPr/>
        </p:nvSpPr>
        <p:spPr>
          <a:xfrm>
            <a:off x="3276600" y="5463208"/>
            <a:ext cx="11533853" cy="870951"/>
          </a:xfrm>
          <a:prstGeom prst="rect">
            <a:avLst/>
          </a:prstGeom>
        </p:spPr>
        <p:txBody>
          <a:bodyPr lIns="0" tIns="0" rIns="0" bIns="0" rtlCol="0" anchor="t">
            <a:spAutoFit/>
          </a:bodyPr>
          <a:lstStyle/>
          <a:p>
            <a:pPr algn="ctr">
              <a:lnSpc>
                <a:spcPts val="2394"/>
              </a:lnSpc>
            </a:pPr>
            <a:r>
              <a:rPr lang="en-US" sz="1710" dirty="0">
                <a:solidFill>
                  <a:srgbClr val="2128BA"/>
                </a:solidFill>
                <a:latin typeface="Segoe UI"/>
                <a:ea typeface="Segoe UI"/>
                <a:cs typeface="Segoe UI"/>
                <a:sym typeface="Segoe UI"/>
              </a:rPr>
              <a:t>Investments in securities market are subject to market risks, read all the related documents carefully before investing. The contents herein shall not be considered as an invitation or persuasion to trade or invest. </a:t>
            </a:r>
            <a:r>
              <a:rPr lang="en-US" sz="1710" dirty="0" err="1">
                <a:solidFill>
                  <a:srgbClr val="2128BA"/>
                </a:solidFill>
                <a:latin typeface="Segoe UI"/>
                <a:ea typeface="Segoe UI"/>
                <a:cs typeface="Segoe UI"/>
                <a:sym typeface="Segoe UI"/>
              </a:rPr>
              <a:t>Unien</a:t>
            </a:r>
            <a:r>
              <a:rPr lang="en-US" sz="1710" dirty="0">
                <a:solidFill>
                  <a:srgbClr val="2128BA"/>
                </a:solidFill>
                <a:latin typeface="Segoe UI"/>
                <a:ea typeface="Segoe UI"/>
                <a:cs typeface="Segoe UI"/>
                <a:sym typeface="Segoe UI"/>
              </a:rPr>
              <a:t> Capital and its affiliates accept no liabilities for any loss or damage of any kind arising out of any actions taken in reliance thereon</a:t>
            </a:r>
          </a:p>
        </p:txBody>
      </p:sp>
      <p:sp>
        <p:nvSpPr>
          <p:cNvPr id="10" name="TextBox 9">
            <a:extLst>
              <a:ext uri="{FF2B5EF4-FFF2-40B4-BE49-F238E27FC236}">
                <a16:creationId xmlns:a16="http://schemas.microsoft.com/office/drawing/2014/main" id="{CE232C63-1263-F3C1-5E13-7393CD1B2E7B}"/>
              </a:ext>
            </a:extLst>
          </p:cNvPr>
          <p:cNvSpPr txBox="1"/>
          <p:nvPr/>
        </p:nvSpPr>
        <p:spPr>
          <a:xfrm>
            <a:off x="3286125" y="619684"/>
            <a:ext cx="11533853" cy="588238"/>
          </a:xfrm>
          <a:prstGeom prst="rect">
            <a:avLst/>
          </a:prstGeom>
        </p:spPr>
        <p:txBody>
          <a:bodyPr lIns="0" tIns="0" rIns="0" bIns="0" rtlCol="0" anchor="t">
            <a:spAutoFit/>
          </a:bodyPr>
          <a:lstStyle/>
          <a:p>
            <a:pPr algn="ctr">
              <a:lnSpc>
                <a:spcPts val="2394"/>
              </a:lnSpc>
            </a:pPr>
            <a:r>
              <a:rPr lang="en-US" sz="1710" dirty="0">
                <a:solidFill>
                  <a:srgbClr val="2128BA"/>
                </a:solidFill>
                <a:latin typeface="Segoe UI"/>
                <a:ea typeface="Segoe UI"/>
                <a:cs typeface="Segoe UI"/>
                <a:sym typeface="Segoe UI"/>
              </a:rPr>
              <a:t>Stephen Miran covers ‘’Currency” related measures as well. These measures and Mar-a-Lago accord details on Bonds are not covered in this presentation, due to paucity of time. </a:t>
            </a:r>
          </a:p>
        </p:txBody>
      </p:sp>
      <p:pic>
        <p:nvPicPr>
          <p:cNvPr id="11" name="Picture 10" descr="A blue and white logo&#10;&#10;Description automatically generated">
            <a:extLst>
              <a:ext uri="{FF2B5EF4-FFF2-40B4-BE49-F238E27FC236}">
                <a16:creationId xmlns:a16="http://schemas.microsoft.com/office/drawing/2014/main" id="{7F6FCC98-5CC1-6885-0BB6-6761D50A025E}"/>
              </a:ext>
            </a:extLst>
          </p:cNvPr>
          <p:cNvPicPr>
            <a:picLocks noChangeAspect="1"/>
          </p:cNvPicPr>
          <p:nvPr/>
        </p:nvPicPr>
        <p:blipFill>
          <a:blip r:embed="rId4"/>
          <a:stretch>
            <a:fillRect/>
          </a:stretch>
        </p:blipFill>
        <p:spPr>
          <a:xfrm>
            <a:off x="6400800" y="6559217"/>
            <a:ext cx="4219778" cy="118408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Stephen Miran</a:t>
            </a:r>
          </a:p>
        </p:txBody>
      </p:sp>
      <p:sp>
        <p:nvSpPr>
          <p:cNvPr id="8" name="Freeform 8"/>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p:cNvSpPr txBox="1"/>
          <p:nvPr/>
        </p:nvSpPr>
        <p:spPr>
          <a:xfrm>
            <a:off x="1028700" y="2057729"/>
            <a:ext cx="15978612" cy="3659207"/>
          </a:xfrm>
          <a:prstGeom prst="rect">
            <a:avLst/>
          </a:prstGeom>
        </p:spPr>
        <p:txBody>
          <a:bodyPr lIns="0" tIns="0" rIns="0" bIns="0" rtlCol="0" anchor="t">
            <a:spAutoFit/>
          </a:bodyPr>
          <a:lstStyle/>
          <a:p>
            <a:pPr marL="442813" lvl="1" indent="-221407" algn="l">
              <a:lnSpc>
                <a:spcPts val="3568"/>
              </a:lnSpc>
              <a:buFont typeface="Arial"/>
              <a:buChar char="•"/>
            </a:pPr>
            <a:r>
              <a:rPr lang="en-US" sz="2800" dirty="0">
                <a:solidFill>
                  <a:srgbClr val="0D0D0D"/>
                </a:solidFill>
                <a:latin typeface="Segoe UI"/>
                <a:cs typeface="Segoe UI"/>
                <a:sym typeface="Segoe UI Bold"/>
              </a:rPr>
              <a:t>PhD in Economics from Harvard University.</a:t>
            </a:r>
          </a:p>
          <a:p>
            <a:pPr marL="442813" lvl="1" indent="-221407" algn="l">
              <a:lnSpc>
                <a:spcPts val="3568"/>
              </a:lnSpc>
              <a:buFont typeface="Arial"/>
              <a:buChar char="•"/>
            </a:pPr>
            <a:endParaRPr lang="en-US" sz="2800" dirty="0">
              <a:solidFill>
                <a:srgbClr val="0D0D0D"/>
              </a:solidFill>
              <a:latin typeface="Segoe UI"/>
              <a:cs typeface="Segoe UI"/>
              <a:sym typeface="Segoe UI Bold"/>
            </a:endParaRPr>
          </a:p>
          <a:p>
            <a:pPr marL="442813" lvl="1" indent="-221407" algn="l">
              <a:lnSpc>
                <a:spcPts val="3568"/>
              </a:lnSpc>
              <a:buFont typeface="Arial"/>
              <a:buChar char="•"/>
            </a:pPr>
            <a:r>
              <a:rPr lang="en-US" sz="2800" dirty="0">
                <a:solidFill>
                  <a:srgbClr val="0D0D0D"/>
                </a:solidFill>
                <a:latin typeface="Segoe UI"/>
                <a:ea typeface="Segoe UI"/>
                <a:cs typeface="Segoe UI"/>
                <a:sym typeface="Segoe UI"/>
              </a:rPr>
              <a:t>Senior Strategist at Hudson Bay Capital. </a:t>
            </a:r>
          </a:p>
          <a:p>
            <a:pPr marL="442813" lvl="1" indent="-221407" algn="l">
              <a:lnSpc>
                <a:spcPts val="3568"/>
              </a:lnSpc>
              <a:buFont typeface="Arial"/>
              <a:buChar char="•"/>
            </a:pPr>
            <a:endParaRPr lang="en-US" sz="2800" dirty="0">
              <a:solidFill>
                <a:srgbClr val="0D0D0D"/>
              </a:solidFill>
              <a:latin typeface="Segoe UI"/>
              <a:ea typeface="Segoe UI"/>
              <a:cs typeface="Segoe UI"/>
              <a:sym typeface="Segoe UI"/>
            </a:endParaRPr>
          </a:p>
          <a:p>
            <a:pPr marL="442813" lvl="1" indent="-221407" algn="l">
              <a:lnSpc>
                <a:spcPts val="3568"/>
              </a:lnSpc>
              <a:buFont typeface="Arial"/>
              <a:buChar char="•"/>
            </a:pPr>
            <a:r>
              <a:rPr lang="en-US" sz="2800" dirty="0">
                <a:solidFill>
                  <a:srgbClr val="0D0D0D"/>
                </a:solidFill>
                <a:latin typeface="Segoe UI"/>
                <a:ea typeface="Segoe UI"/>
                <a:cs typeface="Segoe UI"/>
                <a:sym typeface="Segoe UI"/>
              </a:rPr>
              <a:t>He currently serves as </a:t>
            </a:r>
            <a:r>
              <a:rPr lang="en-US" sz="2800" dirty="0">
                <a:solidFill>
                  <a:srgbClr val="0D0D0D"/>
                </a:solidFill>
                <a:latin typeface="Segoe UI Bold"/>
                <a:cs typeface="Segoe UI Bold"/>
                <a:sym typeface="Segoe UI"/>
              </a:rPr>
              <a:t>Chairman of the Council of Economic Advisers</a:t>
            </a:r>
            <a:r>
              <a:rPr lang="en-US" sz="2800" dirty="0">
                <a:solidFill>
                  <a:srgbClr val="0D0D0D"/>
                </a:solidFill>
                <a:latin typeface="Segoe UI"/>
                <a:ea typeface="Segoe UI"/>
                <a:cs typeface="Segoe UI"/>
                <a:sym typeface="Segoe UI"/>
              </a:rPr>
              <a:t>. </a:t>
            </a:r>
          </a:p>
          <a:p>
            <a:pPr marL="442813" lvl="1" indent="-221407" algn="l">
              <a:lnSpc>
                <a:spcPts val="3568"/>
              </a:lnSpc>
              <a:buFont typeface="Arial"/>
              <a:buChar char="•"/>
            </a:pPr>
            <a:endParaRPr lang="en-US" sz="2800" dirty="0">
              <a:solidFill>
                <a:srgbClr val="0D0D0D"/>
              </a:solidFill>
              <a:latin typeface="Segoe UI"/>
              <a:ea typeface="Segoe UI"/>
              <a:cs typeface="Segoe UI"/>
              <a:sym typeface="Segoe UI"/>
            </a:endParaRPr>
          </a:p>
          <a:p>
            <a:pPr marL="442813" lvl="1" indent="-221407" algn="l">
              <a:lnSpc>
                <a:spcPts val="3568"/>
              </a:lnSpc>
              <a:buFont typeface="Arial"/>
              <a:buChar char="•"/>
            </a:pPr>
            <a:r>
              <a:rPr lang="en-US" sz="2800" dirty="0"/>
              <a:t>Dr. Miran served as senior advisor for economic policy at the U.S. Department of the Treasury</a:t>
            </a:r>
            <a:endParaRPr lang="en-US" sz="2800" dirty="0">
              <a:solidFill>
                <a:srgbClr val="0D0D0D"/>
              </a:solidFill>
              <a:latin typeface="Segoe UI"/>
              <a:ea typeface="Segoe UI"/>
              <a:cs typeface="Segoe UI"/>
              <a:sym typeface="Segoe UI"/>
            </a:endParaRPr>
          </a:p>
          <a:p>
            <a:pPr marL="442813" lvl="1" indent="-221407" algn="l">
              <a:lnSpc>
                <a:spcPts val="3568"/>
              </a:lnSpc>
              <a:buFont typeface="Arial"/>
              <a:buChar char="•"/>
            </a:pPr>
            <a:endParaRPr lang="en-US" sz="2800" dirty="0">
              <a:solidFill>
                <a:srgbClr val="0D0D0D"/>
              </a:solidFill>
              <a:latin typeface="Segoe UI"/>
              <a:ea typeface="Segoe UI"/>
              <a:cs typeface="Segoe UI"/>
              <a:sym typeface="Segoe U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5219E-8543-7CFF-B4B2-1CF567251A1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5F8337A-BE59-B676-A125-C74E1F2DECB2}"/>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404864B7-12B5-F282-8BC4-46BE0C3985BD}"/>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28F6F93E-86F4-5B42-B7D9-FCC0D9806F40}"/>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7108A081-001B-AC45-0E6E-BE4CEA4B6592}"/>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5291924E-75DC-EDD7-246B-B46CE2563974}"/>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Background</a:t>
            </a:r>
          </a:p>
        </p:txBody>
      </p:sp>
      <p:sp>
        <p:nvSpPr>
          <p:cNvPr id="8" name="Freeform 8">
            <a:extLst>
              <a:ext uri="{FF2B5EF4-FFF2-40B4-BE49-F238E27FC236}">
                <a16:creationId xmlns:a16="http://schemas.microsoft.com/office/drawing/2014/main" id="{5C9624BA-B883-A759-D775-AAD3C771EFE5}"/>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AB98E57F-AC15-3FC4-95D7-D3F5A7A9FE6B}"/>
              </a:ext>
            </a:extLst>
          </p:cNvPr>
          <p:cNvSpPr txBox="1"/>
          <p:nvPr/>
        </p:nvSpPr>
        <p:spPr>
          <a:xfrm>
            <a:off x="762000" y="2247900"/>
            <a:ext cx="10477500" cy="6432145"/>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dirty="0"/>
              <a:t>First, the United States provides a security umbrella which has created the greatest era of peace mankind has ever known.</a:t>
            </a:r>
          </a:p>
          <a:p>
            <a:pPr marL="337081" lvl="1" indent="0" algn="just">
              <a:buNone/>
            </a:pPr>
            <a:endParaRPr lang="en-US" dirty="0"/>
          </a:p>
          <a:p>
            <a:pPr lvl="1" algn="just"/>
            <a:endParaRPr lang="en-US" dirty="0"/>
          </a:p>
          <a:p>
            <a:pPr lvl="1" algn="just"/>
            <a:endParaRPr lang="en-US" dirty="0"/>
          </a:p>
          <a:p>
            <a:pPr lvl="1" algn="just"/>
            <a:r>
              <a:rPr lang="en-US" dirty="0"/>
              <a:t>Second, the U.S. provides the dollar and Treasury securities, reserve assets which make possible the global trading and financial system which has supported the greatest era of prosperity mankind has ever known. </a:t>
            </a:r>
            <a:endParaRPr lang="en-US" dirty="0">
              <a:sym typeface="Segoe UI"/>
            </a:endParaRPr>
          </a:p>
        </p:txBody>
      </p:sp>
      <p:sp>
        <p:nvSpPr>
          <p:cNvPr id="11" name="TextBox 10">
            <a:extLst>
              <a:ext uri="{FF2B5EF4-FFF2-40B4-BE49-F238E27FC236}">
                <a16:creationId xmlns:a16="http://schemas.microsoft.com/office/drawing/2014/main" id="{7454387D-9953-4D84-99EB-519083D4C2C5}"/>
              </a:ext>
            </a:extLst>
          </p:cNvPr>
          <p:cNvSpPr txBox="1"/>
          <p:nvPr/>
        </p:nvSpPr>
        <p:spPr>
          <a:xfrm>
            <a:off x="12838715" y="4000500"/>
            <a:ext cx="4168597" cy="1590179"/>
          </a:xfrm>
          <a:prstGeom prst="rect">
            <a:avLst/>
          </a:prstGeom>
          <a:ln>
            <a:solidFill>
              <a:schemeClr val="bg2">
                <a:lumMod val="90000"/>
              </a:schemeClr>
            </a:solidFill>
          </a:ln>
        </p:spPr>
        <p:txBody>
          <a:bodyPr wrap="square" lIns="0" tIns="0" rIns="0" bIns="0" rtlCol="0" anchor="t">
            <a:spAutoFit/>
          </a:bodyPr>
          <a:lstStyle>
            <a:defPPr>
              <a:defRPr lang="en-US"/>
            </a:defPPr>
            <a:lvl1pPr>
              <a:lnSpc>
                <a:spcPts val="3095"/>
              </a:lnSpc>
              <a:spcBef>
                <a:spcPct val="0"/>
              </a:spcBef>
              <a:defRPr sz="2211" b="1">
                <a:solidFill>
                  <a:srgbClr val="000000"/>
                </a:solidFill>
                <a:latin typeface="Segoe UI Bold"/>
                <a:ea typeface="Segoe UI Bold"/>
                <a:cs typeface="Segoe UI Bold"/>
              </a:defRPr>
            </a:lvl1pPr>
          </a:lstStyle>
          <a:p>
            <a:pPr algn="ctr"/>
            <a:endParaRPr lang="en-US" sz="3200" dirty="0">
              <a:solidFill>
                <a:srgbClr val="2128BA"/>
              </a:solidFill>
            </a:endParaRPr>
          </a:p>
          <a:p>
            <a:pPr algn="ctr"/>
            <a:r>
              <a:rPr lang="en-US" sz="3200" dirty="0">
                <a:solidFill>
                  <a:srgbClr val="2128BA"/>
                </a:solidFill>
              </a:rPr>
              <a:t>Both are costly to us to provide</a:t>
            </a:r>
          </a:p>
          <a:p>
            <a:pPr algn="ctr"/>
            <a:endParaRPr lang="en-IN" sz="3200" dirty="0">
              <a:solidFill>
                <a:srgbClr val="2128BA"/>
              </a:solidFill>
            </a:endParaRPr>
          </a:p>
        </p:txBody>
      </p:sp>
    </p:spTree>
    <p:extLst>
      <p:ext uri="{BB962C8B-B14F-4D97-AF65-F5344CB8AC3E}">
        <p14:creationId xmlns:p14="http://schemas.microsoft.com/office/powerpoint/2010/main" val="3140792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52C8B-3C27-0B14-87BC-281A62EA31F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90D91C5-72E1-85D6-3D74-79E46C773F9C}"/>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F432F204-875C-5E47-481B-817842CAD4B2}"/>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311B254F-3EBB-0D12-AE42-DAAC2A5C8BDB}"/>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92B988C1-0A4D-8470-5CC1-4D2839C8F97D}"/>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559C6ECC-2B25-64F0-3D3D-0E0D690AF45E}"/>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Background</a:t>
            </a:r>
          </a:p>
        </p:txBody>
      </p:sp>
      <p:sp>
        <p:nvSpPr>
          <p:cNvPr id="8" name="Freeform 8">
            <a:extLst>
              <a:ext uri="{FF2B5EF4-FFF2-40B4-BE49-F238E27FC236}">
                <a16:creationId xmlns:a16="http://schemas.microsoft.com/office/drawing/2014/main" id="{CB31843A-1061-42A6-4A4A-B6DFF6B7B061}"/>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53C59DB4-364E-3D08-B7D5-D8C211189B8B}"/>
              </a:ext>
            </a:extLst>
          </p:cNvPr>
          <p:cNvSpPr txBox="1"/>
          <p:nvPr/>
        </p:nvSpPr>
        <p:spPr>
          <a:xfrm>
            <a:off x="1028700" y="2057729"/>
            <a:ext cx="15201900" cy="7022051"/>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dirty="0"/>
              <a:t>On the defense side, our men and women in uniform take heroic risks to make our nation and the world safer, preserving our liberties generation after generation.  </a:t>
            </a:r>
          </a:p>
          <a:p>
            <a:pPr lvl="1" algn="just"/>
            <a:endParaRPr lang="en-US" dirty="0"/>
          </a:p>
          <a:p>
            <a:pPr lvl="1" algn="just"/>
            <a:r>
              <a:rPr lang="en-US" dirty="0"/>
              <a:t>We </a:t>
            </a:r>
            <a:r>
              <a:rPr lang="en-US" b="1" dirty="0"/>
              <a:t>tax hardworking Americans mightily </a:t>
            </a:r>
            <a:r>
              <a:rPr lang="en-US" dirty="0"/>
              <a:t>to finance global security.  </a:t>
            </a:r>
          </a:p>
          <a:p>
            <a:pPr lvl="1" algn="just"/>
            <a:endParaRPr lang="en-US" dirty="0"/>
          </a:p>
          <a:p>
            <a:pPr lvl="1" algn="just"/>
            <a:r>
              <a:rPr lang="en-US" dirty="0"/>
              <a:t>On the financial side, the reserve function of the dollar has caused persistent currency distortions and contributed, along with other countries’ unfair barriers to trade, to unsustainable trade deficits.  </a:t>
            </a:r>
          </a:p>
          <a:p>
            <a:pPr lvl="1" algn="just"/>
            <a:endParaRPr lang="en-US" dirty="0"/>
          </a:p>
          <a:p>
            <a:pPr lvl="1" algn="just"/>
            <a:r>
              <a:rPr lang="en-US" dirty="0"/>
              <a:t>These </a:t>
            </a:r>
            <a:r>
              <a:rPr lang="en-US" b="1" dirty="0"/>
              <a:t>trade deficits have decimated our manufacturing </a:t>
            </a:r>
            <a:r>
              <a:rPr lang="en-US" dirty="0"/>
              <a:t>sector and many working-class families and their communities, to facilitate non-Americans trading with each other.</a:t>
            </a:r>
            <a:endParaRPr lang="en-US" dirty="0">
              <a:sym typeface="Segoe UI"/>
            </a:endParaRPr>
          </a:p>
        </p:txBody>
      </p:sp>
    </p:spTree>
    <p:extLst>
      <p:ext uri="{BB962C8B-B14F-4D97-AF65-F5344CB8AC3E}">
        <p14:creationId xmlns:p14="http://schemas.microsoft.com/office/powerpoint/2010/main" val="2599319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68F00-E556-7B41-2DEF-7BFE3B15D70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49F9106-8A39-70EA-4B6A-6D355E695622}"/>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28BD0F49-4706-D7E6-2707-01EF627B049C}"/>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55B161EB-457C-132E-9DA1-9EF3BBAA4096}"/>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308ABA8F-C5EA-FAA1-E87A-3401CF5F3FFC}"/>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F770E72C-B2F4-1D96-22A5-A91FA4E50492}"/>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Reserve Currency</a:t>
            </a:r>
          </a:p>
        </p:txBody>
      </p:sp>
      <p:sp>
        <p:nvSpPr>
          <p:cNvPr id="8" name="Freeform 8">
            <a:extLst>
              <a:ext uri="{FF2B5EF4-FFF2-40B4-BE49-F238E27FC236}">
                <a16:creationId xmlns:a16="http://schemas.microsoft.com/office/drawing/2014/main" id="{18338B3F-1D01-DD18-7343-04AEE0710A46}"/>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A3585D7C-6B12-E718-9B28-F78A07098827}"/>
              </a:ext>
            </a:extLst>
          </p:cNvPr>
          <p:cNvSpPr txBox="1"/>
          <p:nvPr/>
        </p:nvSpPr>
        <p:spPr>
          <a:xfrm>
            <a:off x="1028700" y="2057729"/>
            <a:ext cx="15659100" cy="7022051"/>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dirty="0"/>
              <a:t>All the international functions of the dollar—private savings and trade included.</a:t>
            </a:r>
          </a:p>
          <a:p>
            <a:pPr lvl="1" algn="just"/>
            <a:endParaRPr lang="en-US" dirty="0">
              <a:sym typeface="Segoe UI"/>
            </a:endParaRPr>
          </a:p>
          <a:p>
            <a:pPr lvl="1" algn="just"/>
            <a:r>
              <a:rPr lang="en-US" dirty="0">
                <a:sym typeface="Segoe UI"/>
              </a:rPr>
              <a:t>From a trade perspective, the dollar is persistently overvalued, in large part because dollar assets function as the world’s reserve currency. This overvaluation has weighed heavily on the American manufacturing sector while benefiting financialized sectors of the economy in manners that benefit wealthy Americans.</a:t>
            </a:r>
          </a:p>
          <a:p>
            <a:pPr lvl="1" algn="just"/>
            <a:endParaRPr lang="en-US" dirty="0">
              <a:sym typeface="Segoe UI"/>
            </a:endParaRPr>
          </a:p>
          <a:p>
            <a:pPr lvl="1" algn="just"/>
            <a:r>
              <a:rPr lang="en-US" dirty="0">
                <a:sym typeface="Segoe UI"/>
              </a:rPr>
              <a:t>America provides reserve assets to the world, there is demand for U.S. dollars (USD) and U.S. Treasury securities (USTs) that is not rooted in balancing trade or in optimizing risk-adjusted returns. These reserve functions serve to facilitate international trade and provide a vehicle for large pools of savings, often held for policy reasons</a:t>
            </a:r>
          </a:p>
        </p:txBody>
      </p:sp>
    </p:spTree>
    <p:extLst>
      <p:ext uri="{BB962C8B-B14F-4D97-AF65-F5344CB8AC3E}">
        <p14:creationId xmlns:p14="http://schemas.microsoft.com/office/powerpoint/2010/main" val="1745295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A8A50-DE36-5ABA-D1DD-233C3D9756C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85AED23-ADC3-06DF-37FC-C203B57F8E9C}"/>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1ECE44E9-F6AD-F3B5-9A52-69452123DC4E}"/>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DECCD2F6-0C3D-48DD-3183-34A63CF3A222}"/>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B116D125-A345-2443-61EE-9AB524A02A7C}"/>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66352D68-3E14-48FD-3821-5DA76DE4D8BE}"/>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Triffin World</a:t>
            </a:r>
          </a:p>
        </p:txBody>
      </p:sp>
      <p:sp>
        <p:nvSpPr>
          <p:cNvPr id="8" name="Freeform 8">
            <a:extLst>
              <a:ext uri="{FF2B5EF4-FFF2-40B4-BE49-F238E27FC236}">
                <a16:creationId xmlns:a16="http://schemas.microsoft.com/office/drawing/2014/main" id="{D3284E4B-C275-C98A-234B-5941CF6DD5CD}"/>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1742D741-89A3-1C45-C25A-16959E3813C3}"/>
              </a:ext>
            </a:extLst>
          </p:cNvPr>
          <p:cNvSpPr txBox="1"/>
          <p:nvPr/>
        </p:nvSpPr>
        <p:spPr>
          <a:xfrm>
            <a:off x="838200" y="1791178"/>
            <a:ext cx="16421100" cy="7602594"/>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sz="2800" dirty="0"/>
              <a:t>Named after Belgian economist Robert Triffin. In Triffin world, reserve assets are a form of global money supply, and demand for them is a function of global trade and savings, not the domestic trade balance or return characteristics of the reserve nation.</a:t>
            </a:r>
          </a:p>
          <a:p>
            <a:pPr lvl="1" algn="just"/>
            <a:endParaRPr lang="en-US" sz="2800" dirty="0"/>
          </a:p>
          <a:p>
            <a:pPr lvl="1" algn="just"/>
            <a:r>
              <a:rPr lang="en-US" sz="2800" b="1" dirty="0"/>
              <a:t>America runs large current account deficits not because it imports too much, but it imports too much because it must export USTs to provide reserve assets and facilitate global growth.</a:t>
            </a:r>
          </a:p>
          <a:p>
            <a:pPr lvl="1" algn="just"/>
            <a:endParaRPr lang="en-US" sz="2800" dirty="0"/>
          </a:p>
          <a:p>
            <a:pPr lvl="1" algn="just"/>
            <a:r>
              <a:rPr lang="en-US" sz="2800" dirty="0"/>
              <a:t>As the United States shrinks relative to global GDP, the current account or fiscal deficit it must run to fund global trade and savings pools grows larger as a share of the domestic economy</a:t>
            </a:r>
          </a:p>
          <a:p>
            <a:pPr lvl="1" algn="just"/>
            <a:endParaRPr lang="en-US" sz="2800" dirty="0"/>
          </a:p>
          <a:p>
            <a:pPr lvl="1" algn="just"/>
            <a:r>
              <a:rPr lang="en-US" sz="2800" dirty="0"/>
              <a:t>A Triffin “tipping point” is reached at which such deficits grow large enough to induce credit risk in the reserve asset. The </a:t>
            </a:r>
            <a:r>
              <a:rPr lang="en-US" sz="2800" b="1" dirty="0"/>
              <a:t>reserve country may lose reserve status</a:t>
            </a:r>
            <a:r>
              <a:rPr lang="en-US" sz="2800" dirty="0"/>
              <a:t>, ushering in a wave of global instability, and this is referred to as </a:t>
            </a:r>
            <a:r>
              <a:rPr lang="en-US" sz="2800" b="1" dirty="0"/>
              <a:t>the Triffin “dilemma</a:t>
            </a:r>
            <a:r>
              <a:rPr lang="en-US" sz="2800" dirty="0"/>
              <a:t>.” </a:t>
            </a:r>
            <a:endParaRPr lang="en-US" sz="2800" dirty="0">
              <a:sym typeface="Segoe UI"/>
            </a:endParaRPr>
          </a:p>
        </p:txBody>
      </p:sp>
    </p:spTree>
    <p:extLst>
      <p:ext uri="{BB962C8B-B14F-4D97-AF65-F5344CB8AC3E}">
        <p14:creationId xmlns:p14="http://schemas.microsoft.com/office/powerpoint/2010/main" val="440297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E910D-7D7A-C368-74DD-AE7C63C9CA7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0201841-D5E5-279C-A8C5-0C7E0173F4DD}"/>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5477A63E-47B8-60BF-E19C-BC6C416D5332}"/>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4EE29A7C-28A1-750A-E488-5C69DDB5BFED}"/>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1BA9F3E9-EDD7-26AA-6A25-C74656F56D6B}"/>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A2A03C29-55B5-8C70-DFA3-00E4C34897A0}"/>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Best Outcome</a:t>
            </a:r>
          </a:p>
        </p:txBody>
      </p:sp>
      <p:sp>
        <p:nvSpPr>
          <p:cNvPr id="8" name="Freeform 8">
            <a:extLst>
              <a:ext uri="{FF2B5EF4-FFF2-40B4-BE49-F238E27FC236}">
                <a16:creationId xmlns:a16="http://schemas.microsoft.com/office/drawing/2014/main" id="{FE505724-AAF9-0B53-8AD4-5F9665E8773D}"/>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D4D12728-2864-8393-D9B1-FBB63BC5A93B}"/>
              </a:ext>
            </a:extLst>
          </p:cNvPr>
          <p:cNvSpPr txBox="1"/>
          <p:nvPr/>
        </p:nvSpPr>
        <p:spPr>
          <a:xfrm>
            <a:off x="838200" y="2045201"/>
            <a:ext cx="15316200" cy="6422784"/>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lvl="1" algn="just"/>
            <a:r>
              <a:rPr lang="en-US" sz="2800" b="1" dirty="0"/>
              <a:t>There needs to be improved burden-sharing at the global level.</a:t>
            </a:r>
            <a:r>
              <a:rPr lang="en-US" sz="2800" dirty="0"/>
              <a:t>  If other nations want to benefit from the U.S. geopolitical and financial umbrella, then they need to pull their weight, and pay their fair share.  The costs cannot be solely borne by everyday Americans who have already given so much.</a:t>
            </a:r>
          </a:p>
          <a:p>
            <a:pPr lvl="1" algn="just"/>
            <a:endParaRPr lang="en-US" sz="2800" dirty="0"/>
          </a:p>
          <a:p>
            <a:pPr lvl="1" algn="just"/>
            <a:r>
              <a:rPr lang="en-US" sz="2800" b="1" dirty="0">
                <a:solidFill>
                  <a:srgbClr val="2128BA"/>
                </a:solidFill>
              </a:rPr>
              <a:t>The best outcome is one in which </a:t>
            </a:r>
            <a:r>
              <a:rPr lang="en-US" sz="2800" dirty="0"/>
              <a:t>America continues to create global peace and prosperity and remain the reserve provider, and other countries not only participate in reaping the benefits, but they also participate in bearing the costs. </a:t>
            </a:r>
          </a:p>
          <a:p>
            <a:pPr lvl="1" algn="just"/>
            <a:endParaRPr lang="en-US" sz="2800" dirty="0"/>
          </a:p>
          <a:p>
            <a:pPr lvl="1" algn="just"/>
            <a:r>
              <a:rPr lang="en-US" sz="2800" dirty="0"/>
              <a:t>By improving burden sharing, we can enhance resilience and preserve the global security and trading systems for many decades into the future.</a:t>
            </a:r>
            <a:endParaRPr lang="en-US" sz="2800" dirty="0">
              <a:sym typeface="Segoe UI"/>
            </a:endParaRPr>
          </a:p>
        </p:txBody>
      </p:sp>
    </p:spTree>
    <p:extLst>
      <p:ext uri="{BB962C8B-B14F-4D97-AF65-F5344CB8AC3E}">
        <p14:creationId xmlns:p14="http://schemas.microsoft.com/office/powerpoint/2010/main" val="1525202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3F78A-5772-D05F-7788-EDE4D1A6FF2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2503DDB-12BD-220D-2DDF-DA627F093D29}"/>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014C6E73-0664-B783-2BC5-9F2948750CE2}"/>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0D562995-5FEB-947D-5635-2D7E77CCE787}"/>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18E6D3C3-7A52-5A17-FBCD-339D9D020BDE}"/>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5E6EBC34-F201-12D2-01A7-E6D19BA41C1D}"/>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How do other Nations share the burden?</a:t>
            </a:r>
          </a:p>
        </p:txBody>
      </p:sp>
      <p:sp>
        <p:nvSpPr>
          <p:cNvPr id="8" name="Freeform 8">
            <a:extLst>
              <a:ext uri="{FF2B5EF4-FFF2-40B4-BE49-F238E27FC236}">
                <a16:creationId xmlns:a16="http://schemas.microsoft.com/office/drawing/2014/main" id="{4766C5F9-EB58-5C06-ADE3-1CE467DA6B9D}"/>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A29F8B16-A14C-D41F-05C3-5429C54E5D77}"/>
              </a:ext>
            </a:extLst>
          </p:cNvPr>
          <p:cNvSpPr txBox="1"/>
          <p:nvPr/>
        </p:nvSpPr>
        <p:spPr>
          <a:xfrm>
            <a:off x="304800" y="1915220"/>
            <a:ext cx="17221200" cy="8189614"/>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marL="851431" lvl="1" indent="-514350" algn="just">
              <a:buFont typeface="+mj-lt"/>
              <a:buAutoNum type="arabicPeriod"/>
            </a:pPr>
            <a:r>
              <a:rPr lang="en-US" sz="2700" dirty="0"/>
              <a:t>Other countries can accept tariffs on their exports to the United States without retaliation, providing revenue to the U.S. Treasury to finance public goods provision.  Critically, retaliation will exacerbate rather than improve the distribution of burdens and make it even more difficult for us to finance global public goods. </a:t>
            </a:r>
          </a:p>
          <a:p>
            <a:pPr marL="851431" lvl="1" indent="-514350" algn="just">
              <a:buFont typeface="+mj-lt"/>
              <a:buAutoNum type="arabicPeriod"/>
            </a:pPr>
            <a:endParaRPr lang="en-US" sz="2700" dirty="0"/>
          </a:p>
          <a:p>
            <a:pPr marL="851431" lvl="1" indent="-514350" algn="just">
              <a:buFont typeface="+mj-lt"/>
              <a:buAutoNum type="arabicPeriod"/>
            </a:pPr>
            <a:r>
              <a:rPr lang="en-US" sz="2700" dirty="0"/>
              <a:t>They can stop unfair and harmful trading practices by opening their markets and buying more from America; </a:t>
            </a:r>
          </a:p>
          <a:p>
            <a:pPr marL="851431" lvl="1" indent="-514350" algn="just">
              <a:buFont typeface="+mj-lt"/>
              <a:buAutoNum type="arabicPeriod"/>
            </a:pPr>
            <a:endParaRPr lang="en-US" sz="2700" dirty="0"/>
          </a:p>
          <a:p>
            <a:pPr marL="851431" lvl="1" indent="-514350" algn="just">
              <a:buFont typeface="+mj-lt"/>
              <a:buAutoNum type="arabicPeriod"/>
            </a:pPr>
            <a:r>
              <a:rPr lang="en-US" sz="2700" dirty="0"/>
              <a:t>They can boost defense spending and procurement from the U.S., buying more U.S.-made goods, and taking strain off our servicemembers and creating jobs here; </a:t>
            </a:r>
          </a:p>
          <a:p>
            <a:pPr marL="851431" lvl="1" indent="-514350" algn="just">
              <a:buFont typeface="+mj-lt"/>
              <a:buAutoNum type="arabicPeriod"/>
            </a:pPr>
            <a:endParaRPr lang="en-US" sz="2700" dirty="0"/>
          </a:p>
          <a:p>
            <a:pPr marL="851431" lvl="1" indent="-514350" algn="just">
              <a:buFont typeface="+mj-lt"/>
              <a:buAutoNum type="arabicPeriod"/>
            </a:pPr>
            <a:r>
              <a:rPr lang="en-US" sz="2700" dirty="0"/>
              <a:t>They can invest in and install factories in America.  They won’t face tariffs if they make their stuff in this country; </a:t>
            </a:r>
          </a:p>
          <a:p>
            <a:pPr marL="851431" lvl="1" indent="-514350" algn="just">
              <a:buFont typeface="+mj-lt"/>
              <a:buAutoNum type="arabicPeriod"/>
            </a:pPr>
            <a:endParaRPr lang="en-US" sz="2700" dirty="0"/>
          </a:p>
          <a:p>
            <a:pPr marL="851431" lvl="1" indent="-514350" algn="just">
              <a:buFont typeface="+mj-lt"/>
              <a:buAutoNum type="arabicPeriod"/>
            </a:pPr>
            <a:r>
              <a:rPr lang="en-US" sz="2700" dirty="0"/>
              <a:t>They could simply write checks to Treasury that help us finance global public goods.</a:t>
            </a:r>
            <a:endParaRPr lang="en-US" sz="2700" dirty="0">
              <a:sym typeface="Segoe UI"/>
            </a:endParaRPr>
          </a:p>
        </p:txBody>
      </p:sp>
    </p:spTree>
    <p:extLst>
      <p:ext uri="{BB962C8B-B14F-4D97-AF65-F5344CB8AC3E}">
        <p14:creationId xmlns:p14="http://schemas.microsoft.com/office/powerpoint/2010/main" val="3286227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A9ADD-8A8E-36FE-298D-0B8057A5F37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8605CC0-E1C6-6732-6E8B-8F98413768DE}"/>
              </a:ext>
            </a:extLst>
          </p:cNvPr>
          <p:cNvSpPr/>
          <p:nvPr/>
        </p:nvSpPr>
        <p:spPr>
          <a:xfrm>
            <a:off x="-1397000" y="655352"/>
            <a:ext cx="1985859" cy="1086807"/>
          </a:xfrm>
          <a:custGeom>
            <a:avLst/>
            <a:gdLst/>
            <a:ahLst/>
            <a:cxnLst/>
            <a:rect l="l" t="t" r="r" b="b"/>
            <a:pathLst>
              <a:path w="1985859" h="1086807">
                <a:moveTo>
                  <a:pt x="0" y="0"/>
                </a:moveTo>
                <a:lnTo>
                  <a:pt x="1985859" y="0"/>
                </a:lnTo>
                <a:lnTo>
                  <a:pt x="1985859" y="1086807"/>
                </a:lnTo>
                <a:lnTo>
                  <a:pt x="0" y="10868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3" name="Freeform 3">
            <a:extLst>
              <a:ext uri="{FF2B5EF4-FFF2-40B4-BE49-F238E27FC236}">
                <a16:creationId xmlns:a16="http://schemas.microsoft.com/office/drawing/2014/main" id="{7695AF7B-C955-DC5C-4BD0-764889B1B9D8}"/>
              </a:ext>
            </a:extLst>
          </p:cNvPr>
          <p:cNvSpPr/>
          <p:nvPr/>
        </p:nvSpPr>
        <p:spPr>
          <a:xfrm flipH="1">
            <a:off x="12247459" y="-591028"/>
            <a:ext cx="7315200" cy="864524"/>
          </a:xfrm>
          <a:custGeom>
            <a:avLst/>
            <a:gdLst/>
            <a:ahLst/>
            <a:cxnLst/>
            <a:rect l="l" t="t" r="r" b="b"/>
            <a:pathLst>
              <a:path w="7315200" h="864524">
                <a:moveTo>
                  <a:pt x="7315200" y="0"/>
                </a:moveTo>
                <a:lnTo>
                  <a:pt x="0" y="0"/>
                </a:lnTo>
                <a:lnTo>
                  <a:pt x="0" y="864523"/>
                </a:lnTo>
                <a:lnTo>
                  <a:pt x="7315200" y="864523"/>
                </a:lnTo>
                <a:lnTo>
                  <a:pt x="731520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IN"/>
          </a:p>
        </p:txBody>
      </p:sp>
      <p:sp>
        <p:nvSpPr>
          <p:cNvPr id="5" name="AutoShape 5">
            <a:extLst>
              <a:ext uri="{FF2B5EF4-FFF2-40B4-BE49-F238E27FC236}">
                <a16:creationId xmlns:a16="http://schemas.microsoft.com/office/drawing/2014/main" id="{600D2438-0C5A-476B-3466-DB5A783A1F7E}"/>
              </a:ext>
            </a:extLst>
          </p:cNvPr>
          <p:cNvSpPr/>
          <p:nvPr/>
        </p:nvSpPr>
        <p:spPr>
          <a:xfrm>
            <a:off x="1028700" y="1727871"/>
            <a:ext cx="9608717" cy="0"/>
          </a:xfrm>
          <a:prstGeom prst="line">
            <a:avLst/>
          </a:prstGeom>
          <a:ln w="28575" cap="flat">
            <a:solidFill>
              <a:srgbClr val="000000"/>
            </a:solidFill>
            <a:prstDash val="solid"/>
            <a:headEnd type="none" w="sm" len="sm"/>
            <a:tailEnd type="oval" w="lg" len="lg"/>
          </a:ln>
        </p:spPr>
        <p:txBody>
          <a:bodyPr/>
          <a:lstStyle/>
          <a:p>
            <a:endParaRPr lang="en-IN"/>
          </a:p>
        </p:txBody>
      </p:sp>
      <p:sp>
        <p:nvSpPr>
          <p:cNvPr id="6" name="Freeform 6">
            <a:extLst>
              <a:ext uri="{FF2B5EF4-FFF2-40B4-BE49-F238E27FC236}">
                <a16:creationId xmlns:a16="http://schemas.microsoft.com/office/drawing/2014/main" id="{B1EDC218-A610-3D6A-0ECD-0FCE0343AE51}"/>
              </a:ext>
            </a:extLst>
          </p:cNvPr>
          <p:cNvSpPr/>
          <p:nvPr/>
        </p:nvSpPr>
        <p:spPr>
          <a:xfrm>
            <a:off x="16881167" y="0"/>
            <a:ext cx="1406833" cy="1791178"/>
          </a:xfrm>
          <a:custGeom>
            <a:avLst/>
            <a:gdLst/>
            <a:ahLst/>
            <a:cxnLst/>
            <a:rect l="l" t="t" r="r" b="b"/>
            <a:pathLst>
              <a:path w="1406833" h="1791178">
                <a:moveTo>
                  <a:pt x="0" y="0"/>
                </a:moveTo>
                <a:lnTo>
                  <a:pt x="1406833" y="0"/>
                </a:lnTo>
                <a:lnTo>
                  <a:pt x="1406833" y="1791178"/>
                </a:lnTo>
                <a:lnTo>
                  <a:pt x="0" y="1791178"/>
                </a:lnTo>
                <a:lnTo>
                  <a:pt x="0" y="0"/>
                </a:lnTo>
                <a:close/>
              </a:path>
            </a:pathLst>
          </a:custGeom>
          <a:blipFill>
            <a:blip r:embed="rId6"/>
            <a:stretch>
              <a:fillRect l="-5200" r="-170557" b="-8551"/>
            </a:stretch>
          </a:blipFill>
        </p:spPr>
        <p:txBody>
          <a:bodyPr/>
          <a:lstStyle/>
          <a:p>
            <a:endParaRPr lang="en-IN"/>
          </a:p>
        </p:txBody>
      </p:sp>
      <p:sp>
        <p:nvSpPr>
          <p:cNvPr id="7" name="TextBox 7">
            <a:extLst>
              <a:ext uri="{FF2B5EF4-FFF2-40B4-BE49-F238E27FC236}">
                <a16:creationId xmlns:a16="http://schemas.microsoft.com/office/drawing/2014/main" id="{22953AC8-97E9-E9BD-293A-19CB8FF39A5E}"/>
              </a:ext>
            </a:extLst>
          </p:cNvPr>
          <p:cNvSpPr txBox="1"/>
          <p:nvPr/>
        </p:nvSpPr>
        <p:spPr>
          <a:xfrm>
            <a:off x="1028700" y="760845"/>
            <a:ext cx="14550679" cy="751103"/>
          </a:xfrm>
          <a:prstGeom prst="rect">
            <a:avLst/>
          </a:prstGeom>
        </p:spPr>
        <p:txBody>
          <a:bodyPr lIns="0" tIns="0" rIns="0" bIns="0" rtlCol="0" anchor="t">
            <a:spAutoFit/>
          </a:bodyPr>
          <a:lstStyle/>
          <a:p>
            <a:pPr algn="l">
              <a:lnSpc>
                <a:spcPts val="6300"/>
              </a:lnSpc>
            </a:pPr>
            <a:r>
              <a:rPr lang="en-US" sz="5000" b="1" spc="150" dirty="0">
                <a:solidFill>
                  <a:srgbClr val="2128BA"/>
                </a:solidFill>
                <a:latin typeface="Segoe UI Bold"/>
                <a:ea typeface="Segoe UI Bold"/>
                <a:cs typeface="Segoe UI Bold"/>
                <a:sym typeface="Segoe UI Bold"/>
              </a:rPr>
              <a:t>Tariffs – </a:t>
            </a:r>
            <a:r>
              <a:rPr lang="en-US" sz="4000" b="1" i="1" spc="150" dirty="0">
                <a:solidFill>
                  <a:srgbClr val="2128BA"/>
                </a:solidFill>
                <a:latin typeface="Segoe UI Bold"/>
                <a:ea typeface="Segoe UI Bold"/>
                <a:cs typeface="Segoe UI Bold"/>
                <a:sym typeface="Segoe UI Bold"/>
              </a:rPr>
              <a:t>‘They are wrong’</a:t>
            </a:r>
          </a:p>
        </p:txBody>
      </p:sp>
      <p:sp>
        <p:nvSpPr>
          <p:cNvPr id="8" name="Freeform 8">
            <a:extLst>
              <a:ext uri="{FF2B5EF4-FFF2-40B4-BE49-F238E27FC236}">
                <a16:creationId xmlns:a16="http://schemas.microsoft.com/office/drawing/2014/main" id="{232C37AB-9801-737B-5C29-793EC7EAF40C}"/>
              </a:ext>
            </a:extLst>
          </p:cNvPr>
          <p:cNvSpPr/>
          <p:nvPr/>
        </p:nvSpPr>
        <p:spPr>
          <a:xfrm>
            <a:off x="17007312" y="9743597"/>
            <a:ext cx="1985859" cy="1086807"/>
          </a:xfrm>
          <a:custGeom>
            <a:avLst/>
            <a:gdLst/>
            <a:ahLst/>
            <a:cxnLst/>
            <a:rect l="l" t="t" r="r" b="b"/>
            <a:pathLst>
              <a:path w="1985859" h="1086807">
                <a:moveTo>
                  <a:pt x="0" y="0"/>
                </a:moveTo>
                <a:lnTo>
                  <a:pt x="1985859" y="0"/>
                </a:lnTo>
                <a:lnTo>
                  <a:pt x="1985859" y="1086806"/>
                </a:lnTo>
                <a:lnTo>
                  <a:pt x="0" y="10868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IN"/>
          </a:p>
        </p:txBody>
      </p:sp>
      <p:sp>
        <p:nvSpPr>
          <p:cNvPr id="9" name="TextBox 9">
            <a:extLst>
              <a:ext uri="{FF2B5EF4-FFF2-40B4-BE49-F238E27FC236}">
                <a16:creationId xmlns:a16="http://schemas.microsoft.com/office/drawing/2014/main" id="{5AF83125-23E8-6E05-C420-803A6E6DABCD}"/>
              </a:ext>
            </a:extLst>
          </p:cNvPr>
          <p:cNvSpPr txBox="1"/>
          <p:nvPr/>
        </p:nvSpPr>
        <p:spPr>
          <a:xfrm>
            <a:off x="304800" y="1915220"/>
            <a:ext cx="17526000" cy="9366475"/>
          </a:xfrm>
          <a:prstGeom prst="rect">
            <a:avLst/>
          </a:prstGeom>
        </p:spPr>
        <p:txBody>
          <a:bodyPr wrap="square" lIns="0" tIns="0" rIns="0" bIns="0" rtlCol="0" anchor="t">
            <a:spAutoFit/>
          </a:bodyPr>
          <a:lstStyle>
            <a:defPPr>
              <a:defRPr lang="en-US"/>
            </a:defPPr>
            <a:lvl2pPr marL="674161" lvl="1" indent="-337080">
              <a:lnSpc>
                <a:spcPts val="4621"/>
              </a:lnSpc>
              <a:buFont typeface="Arial"/>
              <a:buChar char="•"/>
              <a:defRPr sz="3122">
                <a:solidFill>
                  <a:srgbClr val="0D0D0D"/>
                </a:solidFill>
                <a:latin typeface="Segoe UI"/>
                <a:ea typeface="Segoe UI"/>
                <a:cs typeface="Segoe UI"/>
              </a:defRPr>
            </a:lvl2pPr>
          </a:lstStyle>
          <a:p>
            <a:pPr marL="851431" lvl="1" indent="-514350" algn="just">
              <a:buFont typeface="+mj-lt"/>
              <a:buAutoNum type="arabicPeriod"/>
            </a:pPr>
            <a:r>
              <a:rPr lang="en-US" sz="2600" dirty="0"/>
              <a:t>Most economists and some investors dismiss tariffs as counterproductive at best and devastatingly harmful at worst.  They’re wrong. </a:t>
            </a:r>
          </a:p>
          <a:p>
            <a:pPr marL="851431" lvl="1" indent="-514350" algn="just">
              <a:buFont typeface="+mj-lt"/>
              <a:buAutoNum type="arabicPeriod"/>
            </a:pPr>
            <a:endParaRPr lang="en-US" sz="2600" dirty="0"/>
          </a:p>
          <a:p>
            <a:pPr marL="851431" lvl="1" indent="-514350" algn="just">
              <a:buFont typeface="+mj-lt"/>
              <a:buAutoNum type="arabicPeriod"/>
            </a:pPr>
            <a:r>
              <a:rPr lang="en-US" sz="2600" dirty="0"/>
              <a:t>One reason the economic consensus on tariffs is so wrong is because nearly all of the models that economists use to study international trade assume either no trade deficits at all, or assume that deficits are short-lived and quickly self-correct through currency adjustments.  </a:t>
            </a:r>
          </a:p>
          <a:p>
            <a:pPr marL="851431" lvl="1" indent="-514350" algn="just">
              <a:buFont typeface="+mj-lt"/>
              <a:buAutoNum type="arabicPeriod"/>
            </a:pPr>
            <a:endParaRPr lang="en-US" sz="2600" dirty="0"/>
          </a:p>
          <a:p>
            <a:pPr marL="851431" lvl="1" indent="-514350" algn="just">
              <a:buFont typeface="+mj-lt"/>
              <a:buAutoNum type="arabicPeriod"/>
            </a:pPr>
            <a:r>
              <a:rPr lang="en-US" sz="2600" dirty="0"/>
              <a:t>According to standard models, trade deficits will cause the dollar to weaken, which reduces imports and boosts exports, eventually wiping out the trade deficit.  If that happens, tariffs may be unnecessary, because trade will balance itself over time and, in this view, intervening with tariffs can only make things worse. </a:t>
            </a:r>
          </a:p>
          <a:p>
            <a:pPr marL="851431" lvl="1" indent="-514350" algn="just">
              <a:buFont typeface="+mj-lt"/>
              <a:buAutoNum type="arabicPeriod"/>
            </a:pPr>
            <a:endParaRPr lang="en-US" sz="2600" dirty="0"/>
          </a:p>
          <a:p>
            <a:pPr marL="851431" lvl="1" indent="-514350" algn="just">
              <a:buFont typeface="+mj-lt"/>
              <a:buAutoNum type="arabicPeriod"/>
            </a:pPr>
            <a:r>
              <a:rPr lang="en-US" sz="2600" dirty="0"/>
              <a:t>The United States has run current account deficits now for five decades, and these have widened precipitously in recent years, going from about 2% of GDP in the first Trump Administration to a high of nearly 4% of GDP in the Biden Administration2.  And this has happened all while the dollar has appreciated, not depreciated!</a:t>
            </a:r>
          </a:p>
          <a:p>
            <a:pPr marL="851431" lvl="1" indent="-514350" algn="just">
              <a:buFont typeface="+mj-lt"/>
              <a:buAutoNum type="arabicPeriod"/>
            </a:pPr>
            <a:endParaRPr lang="en-US" sz="2600" dirty="0">
              <a:sym typeface="Segoe UI"/>
            </a:endParaRPr>
          </a:p>
          <a:p>
            <a:pPr marL="851431" lvl="1" indent="-514350" algn="just">
              <a:buFont typeface="+mj-lt"/>
              <a:buAutoNum type="arabicPeriod"/>
            </a:pPr>
            <a:endParaRPr lang="en-US" sz="2600" dirty="0">
              <a:sym typeface="Segoe UI"/>
            </a:endParaRPr>
          </a:p>
        </p:txBody>
      </p:sp>
    </p:spTree>
    <p:extLst>
      <p:ext uri="{BB962C8B-B14F-4D97-AF65-F5344CB8AC3E}">
        <p14:creationId xmlns:p14="http://schemas.microsoft.com/office/powerpoint/2010/main" val="13622274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TotalTime>
  <Words>1609</Words>
  <Application>Microsoft Office PowerPoint</Application>
  <PresentationFormat>Custom</PresentationFormat>
  <Paragraphs>107</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Canva Sans</vt:lpstr>
      <vt:lpstr>Segoe UI Bold</vt:lpstr>
      <vt:lpstr>Segoe UI</vt:lpstr>
      <vt:lpstr>Calibri</vt:lpstr>
      <vt:lpstr>Montserrat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April 2025UNIEN PPT</dc:title>
  <cp:lastModifiedBy>Capital NxT</cp:lastModifiedBy>
  <cp:revision>2</cp:revision>
  <dcterms:created xsi:type="dcterms:W3CDTF">2006-08-16T00:00:00Z</dcterms:created>
  <dcterms:modified xsi:type="dcterms:W3CDTF">2025-04-22T06:14:07Z</dcterms:modified>
  <dc:identifier>DAGjYnjNMOI</dc:identifier>
</cp:coreProperties>
</file>