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318" r:id="rId3"/>
    <p:sldId id="326" r:id="rId4"/>
    <p:sldId id="5308" r:id="rId5"/>
    <p:sldId id="5309" r:id="rId6"/>
    <p:sldId id="5310" r:id="rId7"/>
    <p:sldId id="5311" r:id="rId8"/>
    <p:sldId id="5312" r:id="rId9"/>
    <p:sldId id="5313" r:id="rId10"/>
    <p:sldId id="329" r:id="rId11"/>
    <p:sldId id="5314" r:id="rId12"/>
    <p:sldId id="32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3B3"/>
    <a:srgbClr val="23772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30" autoAdjust="0"/>
  </p:normalViewPr>
  <p:slideViewPr>
    <p:cSldViewPr snapToGrid="0">
      <p:cViewPr varScale="1">
        <p:scale>
          <a:sx n="75" d="100"/>
          <a:sy n="75" d="100"/>
        </p:scale>
        <p:origin x="708"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pital NxT" userId="1ca21f6a3499e807" providerId="LiveId" clId="{86917DD9-B563-457F-87A3-2B8373F31859}"/>
    <pc:docChg chg="delSld">
      <pc:chgData name="Capital NxT" userId="1ca21f6a3499e807" providerId="LiveId" clId="{86917DD9-B563-457F-87A3-2B8373F31859}" dt="2025-05-10T12:47:15.550" v="0" actId="47"/>
      <pc:docMkLst>
        <pc:docMk/>
      </pc:docMkLst>
      <pc:sldChg chg="del">
        <pc:chgData name="Capital NxT" userId="1ca21f6a3499e807" providerId="LiveId" clId="{86917DD9-B563-457F-87A3-2B8373F31859}" dt="2025-05-10T12:47:15.550" v="0" actId="47"/>
        <pc:sldMkLst>
          <pc:docMk/>
          <pc:sldMk cId="3906833046" sldId="263"/>
        </pc:sldMkLst>
      </pc:sldChg>
      <pc:sldChg chg="del">
        <pc:chgData name="Capital NxT" userId="1ca21f6a3499e807" providerId="LiveId" clId="{86917DD9-B563-457F-87A3-2B8373F31859}" dt="2025-05-10T12:47:15.550" v="0" actId="47"/>
        <pc:sldMkLst>
          <pc:docMk/>
          <pc:sldMk cId="33967002" sldId="280"/>
        </pc:sldMkLst>
      </pc:sldChg>
      <pc:sldChg chg="del">
        <pc:chgData name="Capital NxT" userId="1ca21f6a3499e807" providerId="LiveId" clId="{86917DD9-B563-457F-87A3-2B8373F31859}" dt="2025-05-10T12:47:15.550" v="0" actId="47"/>
        <pc:sldMkLst>
          <pc:docMk/>
          <pc:sldMk cId="1134373730" sldId="282"/>
        </pc:sldMkLst>
      </pc:sldChg>
      <pc:sldChg chg="del">
        <pc:chgData name="Capital NxT" userId="1ca21f6a3499e807" providerId="LiveId" clId="{86917DD9-B563-457F-87A3-2B8373F31859}" dt="2025-05-10T12:47:15.550" v="0" actId="47"/>
        <pc:sldMkLst>
          <pc:docMk/>
          <pc:sldMk cId="1009864631" sldId="283"/>
        </pc:sldMkLst>
      </pc:sldChg>
      <pc:sldChg chg="del">
        <pc:chgData name="Capital NxT" userId="1ca21f6a3499e807" providerId="LiveId" clId="{86917DD9-B563-457F-87A3-2B8373F31859}" dt="2025-05-10T12:47:15.550" v="0" actId="47"/>
        <pc:sldMkLst>
          <pc:docMk/>
          <pc:sldMk cId="3821031937" sldId="285"/>
        </pc:sldMkLst>
      </pc:sldChg>
      <pc:sldChg chg="del">
        <pc:chgData name="Capital NxT" userId="1ca21f6a3499e807" providerId="LiveId" clId="{86917DD9-B563-457F-87A3-2B8373F31859}" dt="2025-05-10T12:47:15.550" v="0" actId="47"/>
        <pc:sldMkLst>
          <pc:docMk/>
          <pc:sldMk cId="1119625843" sldId="287"/>
        </pc:sldMkLst>
      </pc:sldChg>
      <pc:sldChg chg="del">
        <pc:chgData name="Capital NxT" userId="1ca21f6a3499e807" providerId="LiveId" clId="{86917DD9-B563-457F-87A3-2B8373F31859}" dt="2025-05-10T12:47:15.550" v="0" actId="47"/>
        <pc:sldMkLst>
          <pc:docMk/>
          <pc:sldMk cId="111579497" sldId="289"/>
        </pc:sldMkLst>
      </pc:sldChg>
      <pc:sldChg chg="del">
        <pc:chgData name="Capital NxT" userId="1ca21f6a3499e807" providerId="LiveId" clId="{86917DD9-B563-457F-87A3-2B8373F31859}" dt="2025-05-10T12:47:15.550" v="0" actId="47"/>
        <pc:sldMkLst>
          <pc:docMk/>
          <pc:sldMk cId="2432583172" sldId="290"/>
        </pc:sldMkLst>
      </pc:sldChg>
      <pc:sldChg chg="del">
        <pc:chgData name="Capital NxT" userId="1ca21f6a3499e807" providerId="LiveId" clId="{86917DD9-B563-457F-87A3-2B8373F31859}" dt="2025-05-10T12:47:15.550" v="0" actId="47"/>
        <pc:sldMkLst>
          <pc:docMk/>
          <pc:sldMk cId="607519512" sldId="292"/>
        </pc:sldMkLst>
      </pc:sldChg>
      <pc:sldChg chg="del">
        <pc:chgData name="Capital NxT" userId="1ca21f6a3499e807" providerId="LiveId" clId="{86917DD9-B563-457F-87A3-2B8373F31859}" dt="2025-05-10T12:47:15.550" v="0" actId="47"/>
        <pc:sldMkLst>
          <pc:docMk/>
          <pc:sldMk cId="2659382954" sldId="293"/>
        </pc:sldMkLst>
      </pc:sldChg>
      <pc:sldChg chg="del">
        <pc:chgData name="Capital NxT" userId="1ca21f6a3499e807" providerId="LiveId" clId="{86917DD9-B563-457F-87A3-2B8373F31859}" dt="2025-05-10T12:47:15.550" v="0" actId="47"/>
        <pc:sldMkLst>
          <pc:docMk/>
          <pc:sldMk cId="3042743744" sldId="294"/>
        </pc:sldMkLst>
      </pc:sldChg>
      <pc:sldChg chg="del">
        <pc:chgData name="Capital NxT" userId="1ca21f6a3499e807" providerId="LiveId" clId="{86917DD9-B563-457F-87A3-2B8373F31859}" dt="2025-05-10T12:47:15.550" v="0" actId="47"/>
        <pc:sldMkLst>
          <pc:docMk/>
          <pc:sldMk cId="37961947" sldId="295"/>
        </pc:sldMkLst>
      </pc:sldChg>
      <pc:sldChg chg="del">
        <pc:chgData name="Capital NxT" userId="1ca21f6a3499e807" providerId="LiveId" clId="{86917DD9-B563-457F-87A3-2B8373F31859}" dt="2025-05-10T12:47:15.550" v="0" actId="47"/>
        <pc:sldMkLst>
          <pc:docMk/>
          <pc:sldMk cId="3515835954" sldId="298"/>
        </pc:sldMkLst>
      </pc:sldChg>
      <pc:sldChg chg="del">
        <pc:chgData name="Capital NxT" userId="1ca21f6a3499e807" providerId="LiveId" clId="{86917DD9-B563-457F-87A3-2B8373F31859}" dt="2025-05-10T12:47:15.550" v="0" actId="47"/>
        <pc:sldMkLst>
          <pc:docMk/>
          <pc:sldMk cId="2559342268" sldId="299"/>
        </pc:sldMkLst>
      </pc:sldChg>
      <pc:sldChg chg="del">
        <pc:chgData name="Capital NxT" userId="1ca21f6a3499e807" providerId="LiveId" clId="{86917DD9-B563-457F-87A3-2B8373F31859}" dt="2025-05-10T12:47:15.550" v="0" actId="47"/>
        <pc:sldMkLst>
          <pc:docMk/>
          <pc:sldMk cId="1058614139" sldId="315"/>
        </pc:sldMkLst>
      </pc:sldChg>
      <pc:sldChg chg="del">
        <pc:chgData name="Capital NxT" userId="1ca21f6a3499e807" providerId="LiveId" clId="{86917DD9-B563-457F-87A3-2B8373F31859}" dt="2025-05-10T12:47:15.550" v="0" actId="47"/>
        <pc:sldMkLst>
          <pc:docMk/>
          <pc:sldMk cId="2603382272" sldId="319"/>
        </pc:sldMkLst>
      </pc:sldChg>
      <pc:sldChg chg="del">
        <pc:chgData name="Capital NxT" userId="1ca21f6a3499e807" providerId="LiveId" clId="{86917DD9-B563-457F-87A3-2B8373F31859}" dt="2025-05-10T12:47:15.550" v="0" actId="47"/>
        <pc:sldMkLst>
          <pc:docMk/>
          <pc:sldMk cId="1228439629" sldId="325"/>
        </pc:sldMkLst>
      </pc:sldChg>
      <pc:sldChg chg="del">
        <pc:chgData name="Capital NxT" userId="1ca21f6a3499e807" providerId="LiveId" clId="{86917DD9-B563-457F-87A3-2B8373F31859}" dt="2025-05-10T12:47:15.550" v="0" actId="47"/>
        <pc:sldMkLst>
          <pc:docMk/>
          <pc:sldMk cId="1115060309" sldId="332"/>
        </pc:sldMkLst>
      </pc:sldChg>
      <pc:sldChg chg="del">
        <pc:chgData name="Capital NxT" userId="1ca21f6a3499e807" providerId="LiveId" clId="{86917DD9-B563-457F-87A3-2B8373F31859}" dt="2025-05-10T12:47:15.550" v="0" actId="47"/>
        <pc:sldMkLst>
          <pc:docMk/>
          <pc:sldMk cId="3208295747" sldId="333"/>
        </pc:sldMkLst>
      </pc:sldChg>
      <pc:sldChg chg="del">
        <pc:chgData name="Capital NxT" userId="1ca21f6a3499e807" providerId="LiveId" clId="{86917DD9-B563-457F-87A3-2B8373F31859}" dt="2025-05-10T12:47:15.550" v="0" actId="47"/>
        <pc:sldMkLst>
          <pc:docMk/>
          <pc:sldMk cId="3154188580" sldId="334"/>
        </pc:sldMkLst>
      </pc:sldChg>
      <pc:sldChg chg="del">
        <pc:chgData name="Capital NxT" userId="1ca21f6a3499e807" providerId="LiveId" clId="{86917DD9-B563-457F-87A3-2B8373F31859}" dt="2025-05-10T12:47:15.550" v="0" actId="47"/>
        <pc:sldMkLst>
          <pc:docMk/>
          <pc:sldMk cId="1907851337" sldId="335"/>
        </pc:sldMkLst>
      </pc:sldChg>
      <pc:sldChg chg="del">
        <pc:chgData name="Capital NxT" userId="1ca21f6a3499e807" providerId="LiveId" clId="{86917DD9-B563-457F-87A3-2B8373F31859}" dt="2025-05-10T12:47:15.550" v="0" actId="47"/>
        <pc:sldMkLst>
          <pc:docMk/>
          <pc:sldMk cId="3519481994" sldId="336"/>
        </pc:sldMkLst>
      </pc:sldChg>
      <pc:sldChg chg="del">
        <pc:chgData name="Capital NxT" userId="1ca21f6a3499e807" providerId="LiveId" clId="{86917DD9-B563-457F-87A3-2B8373F31859}" dt="2025-05-10T12:47:15.550" v="0" actId="47"/>
        <pc:sldMkLst>
          <pc:docMk/>
          <pc:sldMk cId="596376039" sldId="338"/>
        </pc:sldMkLst>
      </pc:sldChg>
      <pc:sldChg chg="del">
        <pc:chgData name="Capital NxT" userId="1ca21f6a3499e807" providerId="LiveId" clId="{86917DD9-B563-457F-87A3-2B8373F31859}" dt="2025-05-10T12:47:15.550" v="0" actId="47"/>
        <pc:sldMkLst>
          <pc:docMk/>
          <pc:sldMk cId="2143470553" sldId="339"/>
        </pc:sldMkLst>
      </pc:sldChg>
      <pc:sldChg chg="del">
        <pc:chgData name="Capital NxT" userId="1ca21f6a3499e807" providerId="LiveId" clId="{86917DD9-B563-457F-87A3-2B8373F31859}" dt="2025-05-10T12:47:15.550" v="0" actId="47"/>
        <pc:sldMkLst>
          <pc:docMk/>
          <pc:sldMk cId="1461386660" sldId="340"/>
        </pc:sldMkLst>
      </pc:sldChg>
      <pc:sldChg chg="del">
        <pc:chgData name="Capital NxT" userId="1ca21f6a3499e807" providerId="LiveId" clId="{86917DD9-B563-457F-87A3-2B8373F31859}" dt="2025-05-10T12:47:15.550" v="0" actId="47"/>
        <pc:sldMkLst>
          <pc:docMk/>
          <pc:sldMk cId="4217968552" sldId="341"/>
        </pc:sldMkLst>
      </pc:sldChg>
      <pc:sldChg chg="del">
        <pc:chgData name="Capital NxT" userId="1ca21f6a3499e807" providerId="LiveId" clId="{86917DD9-B563-457F-87A3-2B8373F31859}" dt="2025-05-10T12:47:15.550" v="0" actId="47"/>
        <pc:sldMkLst>
          <pc:docMk/>
          <pc:sldMk cId="3749259291" sldId="342"/>
        </pc:sldMkLst>
      </pc:sldChg>
      <pc:sldChg chg="del">
        <pc:chgData name="Capital NxT" userId="1ca21f6a3499e807" providerId="LiveId" clId="{86917DD9-B563-457F-87A3-2B8373F31859}" dt="2025-05-10T12:47:15.550" v="0" actId="47"/>
        <pc:sldMkLst>
          <pc:docMk/>
          <pc:sldMk cId="605829483" sldId="343"/>
        </pc:sldMkLst>
      </pc:sldChg>
      <pc:sldChg chg="del">
        <pc:chgData name="Capital NxT" userId="1ca21f6a3499e807" providerId="LiveId" clId="{86917DD9-B563-457F-87A3-2B8373F31859}" dt="2025-05-10T12:47:15.550" v="0" actId="47"/>
        <pc:sldMkLst>
          <pc:docMk/>
          <pc:sldMk cId="683422102" sldId="344"/>
        </pc:sldMkLst>
      </pc:sldChg>
      <pc:sldChg chg="del">
        <pc:chgData name="Capital NxT" userId="1ca21f6a3499e807" providerId="LiveId" clId="{86917DD9-B563-457F-87A3-2B8373F31859}" dt="2025-05-10T12:47:15.550" v="0" actId="47"/>
        <pc:sldMkLst>
          <pc:docMk/>
          <pc:sldMk cId="1848714322" sldId="345"/>
        </pc:sldMkLst>
      </pc:sldChg>
      <pc:sldChg chg="del">
        <pc:chgData name="Capital NxT" userId="1ca21f6a3499e807" providerId="LiveId" clId="{86917DD9-B563-457F-87A3-2B8373F31859}" dt="2025-05-10T12:47:15.550" v="0" actId="47"/>
        <pc:sldMkLst>
          <pc:docMk/>
          <pc:sldMk cId="3975832041" sldId="346"/>
        </pc:sldMkLst>
      </pc:sldChg>
      <pc:sldChg chg="del">
        <pc:chgData name="Capital NxT" userId="1ca21f6a3499e807" providerId="LiveId" clId="{86917DD9-B563-457F-87A3-2B8373F31859}" dt="2025-05-10T12:47:15.550" v="0" actId="47"/>
        <pc:sldMkLst>
          <pc:docMk/>
          <pc:sldMk cId="3904745291" sldId="347"/>
        </pc:sldMkLst>
      </pc:sldChg>
      <pc:sldChg chg="del">
        <pc:chgData name="Capital NxT" userId="1ca21f6a3499e807" providerId="LiveId" clId="{86917DD9-B563-457F-87A3-2B8373F31859}" dt="2025-05-10T12:47:15.550" v="0" actId="47"/>
        <pc:sldMkLst>
          <pc:docMk/>
          <pc:sldMk cId="1408418074" sldId="348"/>
        </pc:sldMkLst>
      </pc:sldChg>
      <pc:sldChg chg="del">
        <pc:chgData name="Capital NxT" userId="1ca21f6a3499e807" providerId="LiveId" clId="{86917DD9-B563-457F-87A3-2B8373F31859}" dt="2025-05-10T12:47:15.550" v="0" actId="47"/>
        <pc:sldMkLst>
          <pc:docMk/>
          <pc:sldMk cId="615970971" sldId="349"/>
        </pc:sldMkLst>
      </pc:sldChg>
      <pc:sldChg chg="del">
        <pc:chgData name="Capital NxT" userId="1ca21f6a3499e807" providerId="LiveId" clId="{86917DD9-B563-457F-87A3-2B8373F31859}" dt="2025-05-10T12:47:15.550" v="0" actId="47"/>
        <pc:sldMkLst>
          <pc:docMk/>
          <pc:sldMk cId="3146001458" sldId="350"/>
        </pc:sldMkLst>
      </pc:sldChg>
      <pc:sldChg chg="del">
        <pc:chgData name="Capital NxT" userId="1ca21f6a3499e807" providerId="LiveId" clId="{86917DD9-B563-457F-87A3-2B8373F31859}" dt="2025-05-10T12:47:15.550" v="0" actId="47"/>
        <pc:sldMkLst>
          <pc:docMk/>
          <pc:sldMk cId="3300820484" sldId="351"/>
        </pc:sldMkLst>
      </pc:sldChg>
      <pc:sldChg chg="del">
        <pc:chgData name="Capital NxT" userId="1ca21f6a3499e807" providerId="LiveId" clId="{86917DD9-B563-457F-87A3-2B8373F31859}" dt="2025-05-10T12:47:15.550" v="0" actId="47"/>
        <pc:sldMkLst>
          <pc:docMk/>
          <pc:sldMk cId="3668482538" sldId="352"/>
        </pc:sldMkLst>
      </pc:sldChg>
      <pc:sldChg chg="del">
        <pc:chgData name="Capital NxT" userId="1ca21f6a3499e807" providerId="LiveId" clId="{86917DD9-B563-457F-87A3-2B8373F31859}" dt="2025-05-10T12:47:15.550" v="0" actId="47"/>
        <pc:sldMkLst>
          <pc:docMk/>
          <pc:sldMk cId="2099873801" sldId="353"/>
        </pc:sldMkLst>
      </pc:sldChg>
      <pc:sldChg chg="del">
        <pc:chgData name="Capital NxT" userId="1ca21f6a3499e807" providerId="LiveId" clId="{86917DD9-B563-457F-87A3-2B8373F31859}" dt="2025-05-10T12:47:15.550" v="0" actId="47"/>
        <pc:sldMkLst>
          <pc:docMk/>
          <pc:sldMk cId="3984771044" sldId="5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ED63F-443F-4338-8FCA-99FFDD5E168E}" type="datetimeFigureOut">
              <a:rPr lang="en-IN" smtClean="0"/>
              <a:t>10-05-2025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B0D7B-2E77-45B7-808D-E5D11B0B083B}" type="slidenum">
              <a:rPr lang="en-IN" smtClean="0"/>
              <a:t>‹#›</a:t>
            </a:fld>
            <a:endParaRPr lang="en-IN"/>
          </a:p>
        </p:txBody>
      </p:sp>
    </p:spTree>
    <p:extLst>
      <p:ext uri="{BB962C8B-B14F-4D97-AF65-F5344CB8AC3E}">
        <p14:creationId xmlns:p14="http://schemas.microsoft.com/office/powerpoint/2010/main" val="319299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04B16-902E-2480-55B2-8D0186D0A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122E7-D75F-3C75-E9DA-4046A785C9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4D555-4C96-ABED-D85B-D7E812430006}"/>
              </a:ext>
            </a:extLst>
          </p:cNvPr>
          <p:cNvSpPr>
            <a:spLocks noGrp="1"/>
          </p:cNvSpPr>
          <p:nvPr>
            <p:ph type="body" idx="1"/>
          </p:nvPr>
        </p:nvSpPr>
        <p:spPr/>
        <p:txBody>
          <a:bodyPr/>
          <a:lstStyle/>
          <a:p>
            <a:r>
              <a:rPr lang="en-US"/>
              <a:t>edited</a:t>
            </a:r>
            <a:endParaRPr lang="en-IN"/>
          </a:p>
        </p:txBody>
      </p:sp>
      <p:sp>
        <p:nvSpPr>
          <p:cNvPr id="4" name="Slide Number Placeholder 3">
            <a:extLst>
              <a:ext uri="{FF2B5EF4-FFF2-40B4-BE49-F238E27FC236}">
                <a16:creationId xmlns:a16="http://schemas.microsoft.com/office/drawing/2014/main" id="{D5B01767-C5B4-261D-D053-BA9EF3AC2F3B}"/>
              </a:ext>
            </a:extLst>
          </p:cNvPr>
          <p:cNvSpPr>
            <a:spLocks noGrp="1"/>
          </p:cNvSpPr>
          <p:nvPr>
            <p:ph type="sldNum" sz="quarter" idx="5"/>
          </p:nvPr>
        </p:nvSpPr>
        <p:spPr/>
        <p:txBody>
          <a:bodyPr/>
          <a:lstStyle/>
          <a:p>
            <a:fld id="{95CF9165-FF37-404D-AA4C-9134D30BF5EF}" type="slidenum">
              <a:rPr lang="en-IN" smtClean="0"/>
              <a:t>3</a:t>
            </a:fld>
            <a:endParaRPr lang="en-IN"/>
          </a:p>
        </p:txBody>
      </p:sp>
    </p:spTree>
    <p:extLst>
      <p:ext uri="{BB962C8B-B14F-4D97-AF65-F5344CB8AC3E}">
        <p14:creationId xmlns:p14="http://schemas.microsoft.com/office/powerpoint/2010/main" val="114653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AC34E-F6EC-DD32-F289-BCF5D4804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2C46A-4675-AA75-1A4E-5C8A424EF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82B684-0C34-0EC6-26A2-23BBD737A958}"/>
              </a:ext>
            </a:extLst>
          </p:cNvPr>
          <p:cNvSpPr>
            <a:spLocks noGrp="1"/>
          </p:cNvSpPr>
          <p:nvPr>
            <p:ph type="body" idx="1"/>
          </p:nvPr>
        </p:nvSpPr>
        <p:spPr/>
        <p:txBody>
          <a:bodyPr/>
          <a:lstStyle/>
          <a:p>
            <a:r>
              <a:rPr lang="en-US"/>
              <a:t>edited</a:t>
            </a:r>
            <a:endParaRPr lang="en-IN"/>
          </a:p>
        </p:txBody>
      </p:sp>
      <p:sp>
        <p:nvSpPr>
          <p:cNvPr id="4" name="Slide Number Placeholder 3">
            <a:extLst>
              <a:ext uri="{FF2B5EF4-FFF2-40B4-BE49-F238E27FC236}">
                <a16:creationId xmlns:a16="http://schemas.microsoft.com/office/drawing/2014/main" id="{CA9CC552-D542-FFB5-0235-94D380E22412}"/>
              </a:ext>
            </a:extLst>
          </p:cNvPr>
          <p:cNvSpPr>
            <a:spLocks noGrp="1"/>
          </p:cNvSpPr>
          <p:nvPr>
            <p:ph type="sldNum" sz="quarter" idx="5"/>
          </p:nvPr>
        </p:nvSpPr>
        <p:spPr/>
        <p:txBody>
          <a:bodyPr/>
          <a:lstStyle/>
          <a:p>
            <a:fld id="{95CF9165-FF37-404D-AA4C-9134D30BF5EF}" type="slidenum">
              <a:rPr lang="en-IN" smtClean="0"/>
              <a:t>4</a:t>
            </a:fld>
            <a:endParaRPr lang="en-IN"/>
          </a:p>
        </p:txBody>
      </p:sp>
    </p:spTree>
    <p:extLst>
      <p:ext uri="{BB962C8B-B14F-4D97-AF65-F5344CB8AC3E}">
        <p14:creationId xmlns:p14="http://schemas.microsoft.com/office/powerpoint/2010/main" val="74538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1EED4-E2A1-1E69-79E1-BC4F05AA77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2E5B6-3DF9-CFBD-650F-7B2625454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D4CB6-38EE-98EB-4D3D-AC9ED3FD5C82}"/>
              </a:ext>
            </a:extLst>
          </p:cNvPr>
          <p:cNvSpPr>
            <a:spLocks noGrp="1"/>
          </p:cNvSpPr>
          <p:nvPr>
            <p:ph type="body" idx="1"/>
          </p:nvPr>
        </p:nvSpPr>
        <p:spPr/>
        <p:txBody>
          <a:bodyPr/>
          <a:lstStyle/>
          <a:p>
            <a:r>
              <a:rPr lang="en-US"/>
              <a:t>edited</a:t>
            </a:r>
            <a:endParaRPr lang="en-IN"/>
          </a:p>
        </p:txBody>
      </p:sp>
      <p:sp>
        <p:nvSpPr>
          <p:cNvPr id="4" name="Slide Number Placeholder 3">
            <a:extLst>
              <a:ext uri="{FF2B5EF4-FFF2-40B4-BE49-F238E27FC236}">
                <a16:creationId xmlns:a16="http://schemas.microsoft.com/office/drawing/2014/main" id="{1F725FCD-C182-BA98-B652-7030CC0837F7}"/>
              </a:ext>
            </a:extLst>
          </p:cNvPr>
          <p:cNvSpPr>
            <a:spLocks noGrp="1"/>
          </p:cNvSpPr>
          <p:nvPr>
            <p:ph type="sldNum" sz="quarter" idx="5"/>
          </p:nvPr>
        </p:nvSpPr>
        <p:spPr/>
        <p:txBody>
          <a:bodyPr/>
          <a:lstStyle/>
          <a:p>
            <a:fld id="{95CF9165-FF37-404D-AA4C-9134D30BF5EF}" type="slidenum">
              <a:rPr lang="en-IN" smtClean="0"/>
              <a:t>5</a:t>
            </a:fld>
            <a:endParaRPr lang="en-IN"/>
          </a:p>
        </p:txBody>
      </p:sp>
    </p:spTree>
    <p:extLst>
      <p:ext uri="{BB962C8B-B14F-4D97-AF65-F5344CB8AC3E}">
        <p14:creationId xmlns:p14="http://schemas.microsoft.com/office/powerpoint/2010/main" val="2595341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C43A-A618-CF1F-7F3D-EB9E1797A6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4C30FFB-494B-F918-5677-1823CE1D8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6BD93F2-F406-8974-0D51-D22EE84D8BE9}"/>
              </a:ext>
            </a:extLst>
          </p:cNvPr>
          <p:cNvSpPr>
            <a:spLocks noGrp="1"/>
          </p:cNvSpPr>
          <p:nvPr>
            <p:ph type="dt" sz="half" idx="10"/>
          </p:nvPr>
        </p:nvSpPr>
        <p:spPr/>
        <p:txBody>
          <a:bodyPr/>
          <a:lstStyle/>
          <a:p>
            <a:fld id="{C0D09EF0-2CAF-4CD2-9612-0CD029D266CF}" type="datetimeFigureOut">
              <a:rPr lang="en-IN" smtClean="0"/>
              <a:t>10-05-2025</a:t>
            </a:fld>
            <a:endParaRPr lang="en-IN"/>
          </a:p>
        </p:txBody>
      </p:sp>
      <p:sp>
        <p:nvSpPr>
          <p:cNvPr id="5" name="Footer Placeholder 4">
            <a:extLst>
              <a:ext uri="{FF2B5EF4-FFF2-40B4-BE49-F238E27FC236}">
                <a16:creationId xmlns:a16="http://schemas.microsoft.com/office/drawing/2014/main" id="{D8CB3A15-AC10-AB8B-0170-7AE72727625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33A597-C2B3-36A4-556F-A6467D89625A}"/>
              </a:ext>
            </a:extLst>
          </p:cNvPr>
          <p:cNvSpPr>
            <a:spLocks noGrp="1"/>
          </p:cNvSpPr>
          <p:nvPr>
            <p:ph type="sldNum" sz="quarter" idx="12"/>
          </p:nvPr>
        </p:nvSpPr>
        <p:spPr/>
        <p:txBody>
          <a:bodyPr/>
          <a:lstStyle/>
          <a:p>
            <a:fld id="{AE14219F-CB44-47D1-B139-90547F061BBB}" type="slidenum">
              <a:rPr lang="en-IN" smtClean="0"/>
              <a:t>‹#›</a:t>
            </a:fld>
            <a:endParaRPr lang="en-IN"/>
          </a:p>
        </p:txBody>
      </p:sp>
    </p:spTree>
    <p:extLst>
      <p:ext uri="{BB962C8B-B14F-4D97-AF65-F5344CB8AC3E}">
        <p14:creationId xmlns:p14="http://schemas.microsoft.com/office/powerpoint/2010/main" val="75966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5125-D2FD-C22A-69B7-F7963178E91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4FE5D83-CCA6-C1A7-36ED-F562321911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806ACD4-8427-7A9D-2226-EAB32DD4F071}"/>
              </a:ext>
            </a:extLst>
          </p:cNvPr>
          <p:cNvSpPr>
            <a:spLocks noGrp="1"/>
          </p:cNvSpPr>
          <p:nvPr>
            <p:ph type="dt" sz="half" idx="10"/>
          </p:nvPr>
        </p:nvSpPr>
        <p:spPr/>
        <p:txBody>
          <a:bodyPr/>
          <a:lstStyle/>
          <a:p>
            <a:fld id="{C0D09EF0-2CAF-4CD2-9612-0CD029D266CF}" type="datetimeFigureOut">
              <a:rPr lang="en-IN" smtClean="0"/>
              <a:t>10-05-2025</a:t>
            </a:fld>
            <a:endParaRPr lang="en-IN"/>
          </a:p>
        </p:txBody>
      </p:sp>
      <p:sp>
        <p:nvSpPr>
          <p:cNvPr id="5" name="Footer Placeholder 4">
            <a:extLst>
              <a:ext uri="{FF2B5EF4-FFF2-40B4-BE49-F238E27FC236}">
                <a16:creationId xmlns:a16="http://schemas.microsoft.com/office/drawing/2014/main" id="{9839C07F-44B7-EEE3-81C0-CC3F905D613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D277D73-CDAA-E62F-69AE-FD0497671326}"/>
              </a:ext>
            </a:extLst>
          </p:cNvPr>
          <p:cNvSpPr>
            <a:spLocks noGrp="1"/>
          </p:cNvSpPr>
          <p:nvPr>
            <p:ph type="sldNum" sz="quarter" idx="12"/>
          </p:nvPr>
        </p:nvSpPr>
        <p:spPr/>
        <p:txBody>
          <a:bodyPr/>
          <a:lstStyle/>
          <a:p>
            <a:fld id="{AE14219F-CB44-47D1-B139-90547F061BBB}" type="slidenum">
              <a:rPr lang="en-IN" smtClean="0"/>
              <a:t>‹#›</a:t>
            </a:fld>
            <a:endParaRPr lang="en-IN"/>
          </a:p>
        </p:txBody>
      </p:sp>
    </p:spTree>
    <p:extLst>
      <p:ext uri="{BB962C8B-B14F-4D97-AF65-F5344CB8AC3E}">
        <p14:creationId xmlns:p14="http://schemas.microsoft.com/office/powerpoint/2010/main" val="354790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53ECD1-2417-A043-B500-36505566C2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C68BEE1-8396-EE37-D37A-21E9895777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0CE886E-51D5-0E9A-B427-7639E03C73F0}"/>
              </a:ext>
            </a:extLst>
          </p:cNvPr>
          <p:cNvSpPr>
            <a:spLocks noGrp="1"/>
          </p:cNvSpPr>
          <p:nvPr>
            <p:ph type="dt" sz="half" idx="10"/>
          </p:nvPr>
        </p:nvSpPr>
        <p:spPr/>
        <p:txBody>
          <a:bodyPr/>
          <a:lstStyle/>
          <a:p>
            <a:fld id="{C0D09EF0-2CAF-4CD2-9612-0CD029D266CF}" type="datetimeFigureOut">
              <a:rPr lang="en-IN" smtClean="0"/>
              <a:t>10-05-2025</a:t>
            </a:fld>
            <a:endParaRPr lang="en-IN"/>
          </a:p>
        </p:txBody>
      </p:sp>
      <p:sp>
        <p:nvSpPr>
          <p:cNvPr id="5" name="Footer Placeholder 4">
            <a:extLst>
              <a:ext uri="{FF2B5EF4-FFF2-40B4-BE49-F238E27FC236}">
                <a16:creationId xmlns:a16="http://schemas.microsoft.com/office/drawing/2014/main" id="{DA4F4175-0538-B63A-3E81-BC4AEACACC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F5FD7A3-E8EA-61AA-877D-73D518B48D1F}"/>
              </a:ext>
            </a:extLst>
          </p:cNvPr>
          <p:cNvSpPr>
            <a:spLocks noGrp="1"/>
          </p:cNvSpPr>
          <p:nvPr>
            <p:ph type="sldNum" sz="quarter" idx="12"/>
          </p:nvPr>
        </p:nvSpPr>
        <p:spPr/>
        <p:txBody>
          <a:bodyPr/>
          <a:lstStyle/>
          <a:p>
            <a:fld id="{AE14219F-CB44-47D1-B139-90547F061BBB}" type="slidenum">
              <a:rPr lang="en-IN" smtClean="0"/>
              <a:t>‹#›</a:t>
            </a:fld>
            <a:endParaRPr lang="en-IN"/>
          </a:p>
        </p:txBody>
      </p:sp>
    </p:spTree>
    <p:extLst>
      <p:ext uri="{BB962C8B-B14F-4D97-AF65-F5344CB8AC3E}">
        <p14:creationId xmlns:p14="http://schemas.microsoft.com/office/powerpoint/2010/main" val="72900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20FE-D067-53B9-402F-589E456DA92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76BAE2A-9E8E-3942-DDA6-DA30244383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2940E34-9F1B-6BDE-038E-F8006823792B}"/>
              </a:ext>
            </a:extLst>
          </p:cNvPr>
          <p:cNvSpPr>
            <a:spLocks noGrp="1"/>
          </p:cNvSpPr>
          <p:nvPr>
            <p:ph type="dt" sz="half" idx="10"/>
          </p:nvPr>
        </p:nvSpPr>
        <p:spPr/>
        <p:txBody>
          <a:bodyPr/>
          <a:lstStyle/>
          <a:p>
            <a:fld id="{C0D09EF0-2CAF-4CD2-9612-0CD029D266CF}" type="datetimeFigureOut">
              <a:rPr lang="en-IN" smtClean="0"/>
              <a:t>10-05-2025</a:t>
            </a:fld>
            <a:endParaRPr lang="en-IN"/>
          </a:p>
        </p:txBody>
      </p:sp>
      <p:sp>
        <p:nvSpPr>
          <p:cNvPr id="5" name="Footer Placeholder 4">
            <a:extLst>
              <a:ext uri="{FF2B5EF4-FFF2-40B4-BE49-F238E27FC236}">
                <a16:creationId xmlns:a16="http://schemas.microsoft.com/office/drawing/2014/main" id="{7E6CEE98-3EF5-50DA-E885-9C9CC419EDD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17E8DD7-C516-67AE-3B3A-D5FE807CF69D}"/>
              </a:ext>
            </a:extLst>
          </p:cNvPr>
          <p:cNvSpPr>
            <a:spLocks noGrp="1"/>
          </p:cNvSpPr>
          <p:nvPr>
            <p:ph type="sldNum" sz="quarter" idx="12"/>
          </p:nvPr>
        </p:nvSpPr>
        <p:spPr/>
        <p:txBody>
          <a:bodyPr/>
          <a:lstStyle/>
          <a:p>
            <a:fld id="{AE14219F-CB44-47D1-B139-90547F061BBB}" type="slidenum">
              <a:rPr lang="en-IN" smtClean="0"/>
              <a:t>‹#›</a:t>
            </a:fld>
            <a:endParaRPr lang="en-IN"/>
          </a:p>
        </p:txBody>
      </p:sp>
    </p:spTree>
    <p:extLst>
      <p:ext uri="{BB962C8B-B14F-4D97-AF65-F5344CB8AC3E}">
        <p14:creationId xmlns:p14="http://schemas.microsoft.com/office/powerpoint/2010/main" val="139002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4964-8003-CD39-9F28-EE1B20E8DE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ACBD4B9-F308-1F24-B927-A5BD335541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62A7C3-EF94-4647-CD25-DADD7E4BD7DE}"/>
              </a:ext>
            </a:extLst>
          </p:cNvPr>
          <p:cNvSpPr>
            <a:spLocks noGrp="1"/>
          </p:cNvSpPr>
          <p:nvPr>
            <p:ph type="dt" sz="half" idx="10"/>
          </p:nvPr>
        </p:nvSpPr>
        <p:spPr/>
        <p:txBody>
          <a:bodyPr/>
          <a:lstStyle/>
          <a:p>
            <a:fld id="{C0D09EF0-2CAF-4CD2-9612-0CD029D266CF}" type="datetimeFigureOut">
              <a:rPr lang="en-IN" smtClean="0"/>
              <a:t>10-05-2025</a:t>
            </a:fld>
            <a:endParaRPr lang="en-IN"/>
          </a:p>
        </p:txBody>
      </p:sp>
      <p:sp>
        <p:nvSpPr>
          <p:cNvPr id="5" name="Footer Placeholder 4">
            <a:extLst>
              <a:ext uri="{FF2B5EF4-FFF2-40B4-BE49-F238E27FC236}">
                <a16:creationId xmlns:a16="http://schemas.microsoft.com/office/drawing/2014/main" id="{7E5D0BBB-336B-3594-D52E-430BFCA290B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C45901-BCE6-516F-04A5-8D4E209FC8EF}"/>
              </a:ext>
            </a:extLst>
          </p:cNvPr>
          <p:cNvSpPr>
            <a:spLocks noGrp="1"/>
          </p:cNvSpPr>
          <p:nvPr>
            <p:ph type="sldNum" sz="quarter" idx="12"/>
          </p:nvPr>
        </p:nvSpPr>
        <p:spPr/>
        <p:txBody>
          <a:bodyPr/>
          <a:lstStyle/>
          <a:p>
            <a:fld id="{AE14219F-CB44-47D1-B139-90547F061BBB}" type="slidenum">
              <a:rPr lang="en-IN" smtClean="0"/>
              <a:t>‹#›</a:t>
            </a:fld>
            <a:endParaRPr lang="en-IN"/>
          </a:p>
        </p:txBody>
      </p:sp>
    </p:spTree>
    <p:extLst>
      <p:ext uri="{BB962C8B-B14F-4D97-AF65-F5344CB8AC3E}">
        <p14:creationId xmlns:p14="http://schemas.microsoft.com/office/powerpoint/2010/main" val="399449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AC0C-F981-F141-6C33-A917963682D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C11BF6-1DB9-82A0-B812-526A0FCEB4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865E7FC-21CD-30F8-C245-6348737E3D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414653B-C0B0-0F40-40F7-C19E751F4ECD}"/>
              </a:ext>
            </a:extLst>
          </p:cNvPr>
          <p:cNvSpPr>
            <a:spLocks noGrp="1"/>
          </p:cNvSpPr>
          <p:nvPr>
            <p:ph type="dt" sz="half" idx="10"/>
          </p:nvPr>
        </p:nvSpPr>
        <p:spPr/>
        <p:txBody>
          <a:bodyPr/>
          <a:lstStyle/>
          <a:p>
            <a:fld id="{C0D09EF0-2CAF-4CD2-9612-0CD029D266CF}" type="datetimeFigureOut">
              <a:rPr lang="en-IN" smtClean="0"/>
              <a:t>10-05-2025</a:t>
            </a:fld>
            <a:endParaRPr lang="en-IN"/>
          </a:p>
        </p:txBody>
      </p:sp>
      <p:sp>
        <p:nvSpPr>
          <p:cNvPr id="6" name="Footer Placeholder 5">
            <a:extLst>
              <a:ext uri="{FF2B5EF4-FFF2-40B4-BE49-F238E27FC236}">
                <a16:creationId xmlns:a16="http://schemas.microsoft.com/office/drawing/2014/main" id="{DCD3F2A6-8C33-8BFA-D369-0193DDE6986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E731C99-A0AB-6D33-45DB-B681017B27CE}"/>
              </a:ext>
            </a:extLst>
          </p:cNvPr>
          <p:cNvSpPr>
            <a:spLocks noGrp="1"/>
          </p:cNvSpPr>
          <p:nvPr>
            <p:ph type="sldNum" sz="quarter" idx="12"/>
          </p:nvPr>
        </p:nvSpPr>
        <p:spPr/>
        <p:txBody>
          <a:bodyPr/>
          <a:lstStyle/>
          <a:p>
            <a:fld id="{AE14219F-CB44-47D1-B139-90547F061BBB}" type="slidenum">
              <a:rPr lang="en-IN" smtClean="0"/>
              <a:t>‹#›</a:t>
            </a:fld>
            <a:endParaRPr lang="en-IN"/>
          </a:p>
        </p:txBody>
      </p:sp>
    </p:spTree>
    <p:extLst>
      <p:ext uri="{BB962C8B-B14F-4D97-AF65-F5344CB8AC3E}">
        <p14:creationId xmlns:p14="http://schemas.microsoft.com/office/powerpoint/2010/main" val="408457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86CC-D812-5B01-B402-23F8B3BB305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1BB406E-1DAF-63B3-970D-F33A77D1F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2B4320-BEFA-71C0-45B8-1B505EF954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53F164C-9830-6864-9DB0-A2931742A6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03807-C3F9-A04E-725A-B1AD71295C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B6451A6-3AE3-A9E1-4276-05E66408353E}"/>
              </a:ext>
            </a:extLst>
          </p:cNvPr>
          <p:cNvSpPr>
            <a:spLocks noGrp="1"/>
          </p:cNvSpPr>
          <p:nvPr>
            <p:ph type="dt" sz="half" idx="10"/>
          </p:nvPr>
        </p:nvSpPr>
        <p:spPr/>
        <p:txBody>
          <a:bodyPr/>
          <a:lstStyle/>
          <a:p>
            <a:fld id="{C0D09EF0-2CAF-4CD2-9612-0CD029D266CF}" type="datetimeFigureOut">
              <a:rPr lang="en-IN" smtClean="0"/>
              <a:t>10-05-2025</a:t>
            </a:fld>
            <a:endParaRPr lang="en-IN"/>
          </a:p>
        </p:txBody>
      </p:sp>
      <p:sp>
        <p:nvSpPr>
          <p:cNvPr id="8" name="Footer Placeholder 7">
            <a:extLst>
              <a:ext uri="{FF2B5EF4-FFF2-40B4-BE49-F238E27FC236}">
                <a16:creationId xmlns:a16="http://schemas.microsoft.com/office/drawing/2014/main" id="{4A1BC25F-3409-B6FE-7FF7-BD8E5C7C978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C2E951B-F28D-611C-96FF-001CBB8EA327}"/>
              </a:ext>
            </a:extLst>
          </p:cNvPr>
          <p:cNvSpPr>
            <a:spLocks noGrp="1"/>
          </p:cNvSpPr>
          <p:nvPr>
            <p:ph type="sldNum" sz="quarter" idx="12"/>
          </p:nvPr>
        </p:nvSpPr>
        <p:spPr/>
        <p:txBody>
          <a:bodyPr/>
          <a:lstStyle/>
          <a:p>
            <a:fld id="{AE14219F-CB44-47D1-B139-90547F061BBB}" type="slidenum">
              <a:rPr lang="en-IN" smtClean="0"/>
              <a:t>‹#›</a:t>
            </a:fld>
            <a:endParaRPr lang="en-IN"/>
          </a:p>
        </p:txBody>
      </p:sp>
    </p:spTree>
    <p:extLst>
      <p:ext uri="{BB962C8B-B14F-4D97-AF65-F5344CB8AC3E}">
        <p14:creationId xmlns:p14="http://schemas.microsoft.com/office/powerpoint/2010/main" val="63986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9723-5112-90E7-F44E-5C388E43104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D0CC547-C208-E103-E322-A7D1B75A5DBE}"/>
              </a:ext>
            </a:extLst>
          </p:cNvPr>
          <p:cNvSpPr>
            <a:spLocks noGrp="1"/>
          </p:cNvSpPr>
          <p:nvPr>
            <p:ph type="dt" sz="half" idx="10"/>
          </p:nvPr>
        </p:nvSpPr>
        <p:spPr/>
        <p:txBody>
          <a:bodyPr/>
          <a:lstStyle/>
          <a:p>
            <a:fld id="{C0D09EF0-2CAF-4CD2-9612-0CD029D266CF}" type="datetimeFigureOut">
              <a:rPr lang="en-IN" smtClean="0"/>
              <a:t>10-05-2025</a:t>
            </a:fld>
            <a:endParaRPr lang="en-IN"/>
          </a:p>
        </p:txBody>
      </p:sp>
      <p:sp>
        <p:nvSpPr>
          <p:cNvPr id="4" name="Footer Placeholder 3">
            <a:extLst>
              <a:ext uri="{FF2B5EF4-FFF2-40B4-BE49-F238E27FC236}">
                <a16:creationId xmlns:a16="http://schemas.microsoft.com/office/drawing/2014/main" id="{FFB954E6-7A49-993D-0CF0-B1710A21E2B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568B402-2336-E6FB-F705-04849372045D}"/>
              </a:ext>
            </a:extLst>
          </p:cNvPr>
          <p:cNvSpPr>
            <a:spLocks noGrp="1"/>
          </p:cNvSpPr>
          <p:nvPr>
            <p:ph type="sldNum" sz="quarter" idx="12"/>
          </p:nvPr>
        </p:nvSpPr>
        <p:spPr/>
        <p:txBody>
          <a:bodyPr/>
          <a:lstStyle/>
          <a:p>
            <a:fld id="{AE14219F-CB44-47D1-B139-90547F061BBB}" type="slidenum">
              <a:rPr lang="en-IN" smtClean="0"/>
              <a:t>‹#›</a:t>
            </a:fld>
            <a:endParaRPr lang="en-IN"/>
          </a:p>
        </p:txBody>
      </p:sp>
    </p:spTree>
    <p:extLst>
      <p:ext uri="{BB962C8B-B14F-4D97-AF65-F5344CB8AC3E}">
        <p14:creationId xmlns:p14="http://schemas.microsoft.com/office/powerpoint/2010/main" val="216995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038EE-0CC0-B32B-8B80-FBA03BB1E003}"/>
              </a:ext>
            </a:extLst>
          </p:cNvPr>
          <p:cNvSpPr>
            <a:spLocks noGrp="1"/>
          </p:cNvSpPr>
          <p:nvPr>
            <p:ph type="dt" sz="half" idx="10"/>
          </p:nvPr>
        </p:nvSpPr>
        <p:spPr/>
        <p:txBody>
          <a:bodyPr/>
          <a:lstStyle/>
          <a:p>
            <a:fld id="{C0D09EF0-2CAF-4CD2-9612-0CD029D266CF}" type="datetimeFigureOut">
              <a:rPr lang="en-IN" smtClean="0"/>
              <a:t>10-05-2025</a:t>
            </a:fld>
            <a:endParaRPr lang="en-IN"/>
          </a:p>
        </p:txBody>
      </p:sp>
      <p:sp>
        <p:nvSpPr>
          <p:cNvPr id="3" name="Footer Placeholder 2">
            <a:extLst>
              <a:ext uri="{FF2B5EF4-FFF2-40B4-BE49-F238E27FC236}">
                <a16:creationId xmlns:a16="http://schemas.microsoft.com/office/drawing/2014/main" id="{9444082C-3F94-D2A3-0D39-F707D914941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9C317A0-D1F6-0212-00AA-B754E05B1906}"/>
              </a:ext>
            </a:extLst>
          </p:cNvPr>
          <p:cNvSpPr>
            <a:spLocks noGrp="1"/>
          </p:cNvSpPr>
          <p:nvPr>
            <p:ph type="sldNum" sz="quarter" idx="12"/>
          </p:nvPr>
        </p:nvSpPr>
        <p:spPr/>
        <p:txBody>
          <a:bodyPr/>
          <a:lstStyle/>
          <a:p>
            <a:fld id="{AE14219F-CB44-47D1-B139-90547F061BBB}" type="slidenum">
              <a:rPr lang="en-IN" smtClean="0"/>
              <a:t>‹#›</a:t>
            </a:fld>
            <a:endParaRPr lang="en-IN"/>
          </a:p>
        </p:txBody>
      </p:sp>
    </p:spTree>
    <p:extLst>
      <p:ext uri="{BB962C8B-B14F-4D97-AF65-F5344CB8AC3E}">
        <p14:creationId xmlns:p14="http://schemas.microsoft.com/office/powerpoint/2010/main" val="124886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7C90-4EE6-2631-1F64-F687DBC8E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C7FB8B5-63AD-05FC-6C53-76B8A2897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D832BCB-D307-893D-FF0C-42B4909CF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4C815-8104-88BF-699A-AF2E6CDA354D}"/>
              </a:ext>
            </a:extLst>
          </p:cNvPr>
          <p:cNvSpPr>
            <a:spLocks noGrp="1"/>
          </p:cNvSpPr>
          <p:nvPr>
            <p:ph type="dt" sz="half" idx="10"/>
          </p:nvPr>
        </p:nvSpPr>
        <p:spPr/>
        <p:txBody>
          <a:bodyPr/>
          <a:lstStyle/>
          <a:p>
            <a:fld id="{C0D09EF0-2CAF-4CD2-9612-0CD029D266CF}" type="datetimeFigureOut">
              <a:rPr lang="en-IN" smtClean="0"/>
              <a:t>10-05-2025</a:t>
            </a:fld>
            <a:endParaRPr lang="en-IN"/>
          </a:p>
        </p:txBody>
      </p:sp>
      <p:sp>
        <p:nvSpPr>
          <p:cNvPr id="6" name="Footer Placeholder 5">
            <a:extLst>
              <a:ext uri="{FF2B5EF4-FFF2-40B4-BE49-F238E27FC236}">
                <a16:creationId xmlns:a16="http://schemas.microsoft.com/office/drawing/2014/main" id="{37E96493-F316-CE3F-42B3-E089518C490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A909B2B-41C6-ADDA-A174-868BDE427081}"/>
              </a:ext>
            </a:extLst>
          </p:cNvPr>
          <p:cNvSpPr>
            <a:spLocks noGrp="1"/>
          </p:cNvSpPr>
          <p:nvPr>
            <p:ph type="sldNum" sz="quarter" idx="12"/>
          </p:nvPr>
        </p:nvSpPr>
        <p:spPr/>
        <p:txBody>
          <a:bodyPr/>
          <a:lstStyle/>
          <a:p>
            <a:fld id="{AE14219F-CB44-47D1-B139-90547F061BBB}" type="slidenum">
              <a:rPr lang="en-IN" smtClean="0"/>
              <a:t>‹#›</a:t>
            </a:fld>
            <a:endParaRPr lang="en-IN"/>
          </a:p>
        </p:txBody>
      </p:sp>
    </p:spTree>
    <p:extLst>
      <p:ext uri="{BB962C8B-B14F-4D97-AF65-F5344CB8AC3E}">
        <p14:creationId xmlns:p14="http://schemas.microsoft.com/office/powerpoint/2010/main" val="169190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E643-F3BE-EB5D-334C-040991C084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B7FFE35-C1B3-C5D4-3D32-49DB28587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DC394DA-82DB-CF0A-749C-1653BA20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F55B7A-ABC7-C47A-4757-BE9A51F95D58}"/>
              </a:ext>
            </a:extLst>
          </p:cNvPr>
          <p:cNvSpPr>
            <a:spLocks noGrp="1"/>
          </p:cNvSpPr>
          <p:nvPr>
            <p:ph type="dt" sz="half" idx="10"/>
          </p:nvPr>
        </p:nvSpPr>
        <p:spPr/>
        <p:txBody>
          <a:bodyPr/>
          <a:lstStyle/>
          <a:p>
            <a:fld id="{C0D09EF0-2CAF-4CD2-9612-0CD029D266CF}" type="datetimeFigureOut">
              <a:rPr lang="en-IN" smtClean="0"/>
              <a:t>10-05-2025</a:t>
            </a:fld>
            <a:endParaRPr lang="en-IN"/>
          </a:p>
        </p:txBody>
      </p:sp>
      <p:sp>
        <p:nvSpPr>
          <p:cNvPr id="6" name="Footer Placeholder 5">
            <a:extLst>
              <a:ext uri="{FF2B5EF4-FFF2-40B4-BE49-F238E27FC236}">
                <a16:creationId xmlns:a16="http://schemas.microsoft.com/office/drawing/2014/main" id="{AC752CD9-0F01-9C8E-10F3-BB32630EDFB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7C5998-6ACE-97D4-17E1-E9B51F7995A6}"/>
              </a:ext>
            </a:extLst>
          </p:cNvPr>
          <p:cNvSpPr>
            <a:spLocks noGrp="1"/>
          </p:cNvSpPr>
          <p:nvPr>
            <p:ph type="sldNum" sz="quarter" idx="12"/>
          </p:nvPr>
        </p:nvSpPr>
        <p:spPr/>
        <p:txBody>
          <a:bodyPr/>
          <a:lstStyle/>
          <a:p>
            <a:fld id="{AE14219F-CB44-47D1-B139-90547F061BBB}" type="slidenum">
              <a:rPr lang="en-IN" smtClean="0"/>
              <a:t>‹#›</a:t>
            </a:fld>
            <a:endParaRPr lang="en-IN"/>
          </a:p>
        </p:txBody>
      </p:sp>
    </p:spTree>
    <p:extLst>
      <p:ext uri="{BB962C8B-B14F-4D97-AF65-F5344CB8AC3E}">
        <p14:creationId xmlns:p14="http://schemas.microsoft.com/office/powerpoint/2010/main" val="233929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02CC40-64CB-A830-94C9-89BD4445FA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08F2EDD-05AC-3D3A-858B-839832D342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11070F6-9BA7-436B-FDA8-9F91601F2E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09EF0-2CAF-4CD2-9612-0CD029D266CF}" type="datetimeFigureOut">
              <a:rPr lang="en-IN" smtClean="0"/>
              <a:t>10-05-2025</a:t>
            </a:fld>
            <a:endParaRPr lang="en-IN"/>
          </a:p>
        </p:txBody>
      </p:sp>
      <p:sp>
        <p:nvSpPr>
          <p:cNvPr id="5" name="Footer Placeholder 4">
            <a:extLst>
              <a:ext uri="{FF2B5EF4-FFF2-40B4-BE49-F238E27FC236}">
                <a16:creationId xmlns:a16="http://schemas.microsoft.com/office/drawing/2014/main" id="{A5CB4C7D-6F6F-6827-BE10-8F64394BFA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5B46032-D423-CCB4-F353-7D66C99D57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4219F-CB44-47D1-B139-90547F061BBB}" type="slidenum">
              <a:rPr lang="en-IN" smtClean="0"/>
              <a:t>‹#›</a:t>
            </a:fld>
            <a:endParaRPr lang="en-IN"/>
          </a:p>
        </p:txBody>
      </p:sp>
    </p:spTree>
    <p:extLst>
      <p:ext uri="{BB962C8B-B14F-4D97-AF65-F5344CB8AC3E}">
        <p14:creationId xmlns:p14="http://schemas.microsoft.com/office/powerpoint/2010/main" val="1468201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CACCD4-F7BE-5B77-36EE-1A3E20853151}"/>
              </a:ext>
            </a:extLst>
          </p:cNvPr>
          <p:cNvPicPr>
            <a:picLocks noChangeAspect="1"/>
          </p:cNvPicPr>
          <p:nvPr/>
        </p:nvPicPr>
        <p:blipFill>
          <a:blip r:embed="rId2"/>
          <a:stretch>
            <a:fillRect/>
          </a:stretch>
        </p:blipFill>
        <p:spPr>
          <a:xfrm>
            <a:off x="467833" y="331954"/>
            <a:ext cx="2762936" cy="1379023"/>
          </a:xfrm>
          <a:prstGeom prst="rect">
            <a:avLst/>
          </a:prstGeom>
        </p:spPr>
      </p:pic>
      <p:pic>
        <p:nvPicPr>
          <p:cNvPr id="9" name="Picture 8" descr="A blue and white logo&#10;&#10;Description automatically generated">
            <a:extLst>
              <a:ext uri="{FF2B5EF4-FFF2-40B4-BE49-F238E27FC236}">
                <a16:creationId xmlns:a16="http://schemas.microsoft.com/office/drawing/2014/main" id="{AC578ABF-668C-9761-CB2C-ACC95471124C}"/>
              </a:ext>
            </a:extLst>
          </p:cNvPr>
          <p:cNvPicPr>
            <a:picLocks noChangeAspect="1"/>
          </p:cNvPicPr>
          <p:nvPr/>
        </p:nvPicPr>
        <p:blipFill>
          <a:blip r:embed="rId3"/>
          <a:stretch>
            <a:fillRect/>
          </a:stretch>
        </p:blipFill>
        <p:spPr>
          <a:xfrm>
            <a:off x="780252" y="4962482"/>
            <a:ext cx="3081650" cy="864720"/>
          </a:xfrm>
          <a:prstGeom prst="rect">
            <a:avLst/>
          </a:prstGeom>
        </p:spPr>
      </p:pic>
      <p:sp>
        <p:nvSpPr>
          <p:cNvPr id="8" name="TextBox 7">
            <a:extLst>
              <a:ext uri="{FF2B5EF4-FFF2-40B4-BE49-F238E27FC236}">
                <a16:creationId xmlns:a16="http://schemas.microsoft.com/office/drawing/2014/main" id="{0411C2F6-268D-39B0-A962-4B1BF576DE8B}"/>
              </a:ext>
            </a:extLst>
          </p:cNvPr>
          <p:cNvSpPr txBox="1"/>
          <p:nvPr/>
        </p:nvSpPr>
        <p:spPr>
          <a:xfrm>
            <a:off x="467833" y="6396335"/>
            <a:ext cx="11628474" cy="461665"/>
          </a:xfrm>
          <a:prstGeom prst="rect">
            <a:avLst/>
          </a:prstGeom>
          <a:noFill/>
        </p:spPr>
        <p:txBody>
          <a:bodyPr wrap="square" rtlCol="0">
            <a:spAutoFit/>
          </a:bodyPr>
          <a:lstStyle/>
          <a:p>
            <a:pPr algn="ctr"/>
            <a:r>
              <a:rPr lang="en-US" sz="1400" b="0" i="0" dirty="0">
                <a:solidFill>
                  <a:srgbClr val="222222"/>
                </a:solidFill>
                <a:effectLst/>
                <a:latin typeface="Segoe UI Semibold" panose="020B0702040204020203" pitchFamily="34" charset="0"/>
                <a:cs typeface="Segoe UI Semibold" panose="020B0702040204020203" pitchFamily="34" charset="0"/>
              </a:rPr>
              <a:t>SEBI Registered Investment Advisors Registration No. INA200014548 Type of Registration- Non-Individual, Validity of Registration- Perpetual</a:t>
            </a:r>
            <a:r>
              <a:rPr lang="en-US" sz="1000" b="0" i="0" dirty="0">
                <a:solidFill>
                  <a:srgbClr val="222222"/>
                </a:solidFill>
                <a:effectLst/>
                <a:latin typeface="Segoe UI Semibold" panose="020B0702040204020203" pitchFamily="34" charset="0"/>
                <a:cs typeface="Segoe UI Semibold" panose="020B0702040204020203" pitchFamily="34" charset="0"/>
              </a:rPr>
              <a:t>,</a:t>
            </a:r>
          </a:p>
          <a:p>
            <a:pPr algn="ctr"/>
            <a:r>
              <a:rPr lang="en-US" sz="1000" dirty="0">
                <a:solidFill>
                  <a:srgbClr val="222222"/>
                </a:solidFill>
                <a:latin typeface="Segoe UI Semibold" panose="020B0702040204020203" pitchFamily="34" charset="0"/>
                <a:cs typeface="Segoe UI Semibold" panose="020B0702040204020203" pitchFamily="34" charset="0"/>
              </a:rPr>
              <a:t>Please note: Certain elements of the solutions mentioned in this document may not be offered from Unien Capital Advisors Pvt Ltd. </a:t>
            </a:r>
            <a:endParaRPr lang="en-IN" sz="1000" dirty="0">
              <a:latin typeface="Segoe UI Semibold" panose="020B0702040204020203" pitchFamily="34" charset="0"/>
              <a:cs typeface="Segoe UI Semibold" panose="020B0702040204020203" pitchFamily="34" charset="0"/>
            </a:endParaRPr>
          </a:p>
        </p:txBody>
      </p:sp>
      <p:sp>
        <p:nvSpPr>
          <p:cNvPr id="2" name="Title 1">
            <a:extLst>
              <a:ext uri="{FF2B5EF4-FFF2-40B4-BE49-F238E27FC236}">
                <a16:creationId xmlns:a16="http://schemas.microsoft.com/office/drawing/2014/main" id="{D874AE01-854D-DAAE-B050-CAEEE50A319F}"/>
              </a:ext>
            </a:extLst>
          </p:cNvPr>
          <p:cNvSpPr txBox="1">
            <a:spLocks/>
          </p:cNvSpPr>
          <p:nvPr/>
        </p:nvSpPr>
        <p:spPr>
          <a:xfrm>
            <a:off x="896620" y="821092"/>
            <a:ext cx="2189856" cy="559801"/>
          </a:xfrm>
          <a:prstGeom prst="rect">
            <a:avLst/>
          </a:prstGeom>
          <a:noFill/>
        </p:spPr>
        <p:txBody>
          <a:bodyPr vert="horz" lIns="91440" tIns="45720" rIns="91440" bIns="45720" rtlCol="0" anchor="b">
            <a:noAutofit/>
          </a:bodyPr>
          <a:lstStyle>
            <a:defPPr>
              <a:defRPr lang="en-US"/>
            </a:defPPr>
            <a:lvl1pPr>
              <a:lnSpc>
                <a:spcPct val="90000"/>
              </a:lnSpc>
              <a:spcBef>
                <a:spcPct val="0"/>
              </a:spcBef>
              <a:buNone/>
              <a:defRPr sz="3600" b="1">
                <a:solidFill>
                  <a:srgbClr val="203864"/>
                </a:solidFill>
                <a:latin typeface="Segoe UI"/>
                <a:ea typeface="+mj-ea"/>
                <a:cs typeface="Segoe UI"/>
              </a:defRPr>
            </a:lvl1pPr>
          </a:lstStyle>
          <a:p>
            <a:pPr algn="r"/>
            <a:endParaRPr lang="en-US" sz="1200" b="0" i="1" dirty="0"/>
          </a:p>
          <a:p>
            <a:pPr algn="r"/>
            <a:endParaRPr lang="en-US" sz="1200" b="0" i="1" dirty="0">
              <a:solidFill>
                <a:srgbClr val="C00000"/>
              </a:solidFill>
            </a:endParaRPr>
          </a:p>
          <a:p>
            <a:pPr algn="r"/>
            <a:r>
              <a:rPr lang="en-US" sz="1200" b="0" i="1" dirty="0">
                <a:solidFill>
                  <a:schemeClr val="bg2">
                    <a:lumMod val="10000"/>
                  </a:schemeClr>
                </a:solidFill>
              </a:rPr>
              <a:t>Intelligence</a:t>
            </a:r>
          </a:p>
        </p:txBody>
      </p:sp>
      <p:sp>
        <p:nvSpPr>
          <p:cNvPr id="7" name="TextBox 6">
            <a:extLst>
              <a:ext uri="{FF2B5EF4-FFF2-40B4-BE49-F238E27FC236}">
                <a16:creationId xmlns:a16="http://schemas.microsoft.com/office/drawing/2014/main" id="{BF7BD4AA-A1E7-936B-92F5-FF1D521182BD}"/>
              </a:ext>
            </a:extLst>
          </p:cNvPr>
          <p:cNvSpPr txBox="1"/>
          <p:nvPr/>
        </p:nvSpPr>
        <p:spPr>
          <a:xfrm>
            <a:off x="780252" y="2731532"/>
            <a:ext cx="4464848" cy="553998"/>
          </a:xfrm>
          <a:prstGeom prst="rect">
            <a:avLst/>
          </a:prstGeom>
          <a:noFill/>
        </p:spPr>
        <p:txBody>
          <a:bodyPr wrap="square" rtlCol="0">
            <a:spAutoFit/>
          </a:bodyPr>
          <a:lstStyle/>
          <a:p>
            <a:r>
              <a:rPr lang="en-IN" sz="3000" dirty="0">
                <a:solidFill>
                  <a:srgbClr val="0A63B3"/>
                </a:solidFill>
                <a:latin typeface="Segoe UI Semibold" panose="020B0702040204020203" pitchFamily="34" charset="0"/>
                <a:ea typeface="Segoe UI Black" panose="020B0A02040204020203" pitchFamily="34" charset="0"/>
                <a:cs typeface="Segoe UI Semibold" panose="020B0702040204020203" pitchFamily="34" charset="0"/>
              </a:rPr>
              <a:t>Structured Products </a:t>
            </a:r>
          </a:p>
        </p:txBody>
      </p:sp>
    </p:spTree>
    <p:extLst>
      <p:ext uri="{BB962C8B-B14F-4D97-AF65-F5344CB8AC3E}">
        <p14:creationId xmlns:p14="http://schemas.microsoft.com/office/powerpoint/2010/main" val="3380912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48529-2891-6478-72F0-CBC270774425}"/>
            </a:ext>
          </a:extLst>
        </p:cNvPr>
        <p:cNvGrpSpPr/>
        <p:nvPr/>
      </p:nvGrpSpPr>
      <p:grpSpPr>
        <a:xfrm>
          <a:off x="0" y="0"/>
          <a:ext cx="0" cy="0"/>
          <a:chOff x="0" y="0"/>
          <a:chExt cx="0" cy="0"/>
        </a:xfrm>
      </p:grpSpPr>
      <p:pic>
        <p:nvPicPr>
          <p:cNvPr id="11" name="Picture 10" descr="A group of colorful squares&#10;&#10;Description automatically generated">
            <a:extLst>
              <a:ext uri="{FF2B5EF4-FFF2-40B4-BE49-F238E27FC236}">
                <a16:creationId xmlns:a16="http://schemas.microsoft.com/office/drawing/2014/main" id="{928F8A26-2F8B-61DE-C576-710FE5ECB3B3}"/>
              </a:ext>
            </a:extLst>
          </p:cNvPr>
          <p:cNvPicPr>
            <a:picLocks noChangeAspect="1"/>
          </p:cNvPicPr>
          <p:nvPr/>
        </p:nvPicPr>
        <p:blipFill>
          <a:blip r:embed="rId2"/>
          <a:stretch>
            <a:fillRect/>
          </a:stretch>
        </p:blipFill>
        <p:spPr>
          <a:xfrm>
            <a:off x="11691307" y="156743"/>
            <a:ext cx="340025" cy="374899"/>
          </a:xfrm>
          <a:prstGeom prst="rect">
            <a:avLst/>
          </a:prstGeom>
        </p:spPr>
      </p:pic>
      <p:sp>
        <p:nvSpPr>
          <p:cNvPr id="32" name="Flowchart: Connector 31">
            <a:extLst>
              <a:ext uri="{FF2B5EF4-FFF2-40B4-BE49-F238E27FC236}">
                <a16:creationId xmlns:a16="http://schemas.microsoft.com/office/drawing/2014/main" id="{58026065-1A88-CB8A-60DC-D4EB92EB80BB}"/>
              </a:ext>
            </a:extLst>
          </p:cNvPr>
          <p:cNvSpPr/>
          <p:nvPr/>
        </p:nvSpPr>
        <p:spPr>
          <a:xfrm>
            <a:off x="4621112" y="2846449"/>
            <a:ext cx="934064" cy="916072"/>
          </a:xfrm>
          <a:prstGeom prst="flowChartConnec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700"/>
          </a:p>
        </p:txBody>
      </p:sp>
      <p:graphicFrame>
        <p:nvGraphicFramePr>
          <p:cNvPr id="2" name="Table 1">
            <a:extLst>
              <a:ext uri="{FF2B5EF4-FFF2-40B4-BE49-F238E27FC236}">
                <a16:creationId xmlns:a16="http://schemas.microsoft.com/office/drawing/2014/main" id="{23676A0E-4A14-EFBC-CE6C-2935AB31FD79}"/>
              </a:ext>
            </a:extLst>
          </p:cNvPr>
          <p:cNvGraphicFramePr>
            <a:graphicFrameLocks noGrp="1"/>
          </p:cNvGraphicFramePr>
          <p:nvPr>
            <p:extLst>
              <p:ext uri="{D42A27DB-BD31-4B8C-83A1-F6EECF244321}">
                <p14:modId xmlns:p14="http://schemas.microsoft.com/office/powerpoint/2010/main" val="1824541638"/>
              </p:ext>
            </p:extLst>
          </p:nvPr>
        </p:nvGraphicFramePr>
        <p:xfrm>
          <a:off x="419099" y="1003300"/>
          <a:ext cx="11353801" cy="5891364"/>
        </p:xfrm>
        <a:graphic>
          <a:graphicData uri="http://schemas.openxmlformats.org/drawingml/2006/table">
            <a:tbl>
              <a:tblPr/>
              <a:tblGrid>
                <a:gridCol w="1187450">
                  <a:extLst>
                    <a:ext uri="{9D8B030D-6E8A-4147-A177-3AD203B41FA5}">
                      <a16:colId xmlns:a16="http://schemas.microsoft.com/office/drawing/2014/main" val="3247282658"/>
                    </a:ext>
                  </a:extLst>
                </a:gridCol>
                <a:gridCol w="4337050">
                  <a:extLst>
                    <a:ext uri="{9D8B030D-6E8A-4147-A177-3AD203B41FA5}">
                      <a16:colId xmlns:a16="http://schemas.microsoft.com/office/drawing/2014/main" val="1402929781"/>
                    </a:ext>
                  </a:extLst>
                </a:gridCol>
                <a:gridCol w="2292350">
                  <a:extLst>
                    <a:ext uri="{9D8B030D-6E8A-4147-A177-3AD203B41FA5}">
                      <a16:colId xmlns:a16="http://schemas.microsoft.com/office/drawing/2014/main" val="2086416536"/>
                    </a:ext>
                  </a:extLst>
                </a:gridCol>
                <a:gridCol w="2470150">
                  <a:extLst>
                    <a:ext uri="{9D8B030D-6E8A-4147-A177-3AD203B41FA5}">
                      <a16:colId xmlns:a16="http://schemas.microsoft.com/office/drawing/2014/main" val="2497868969"/>
                    </a:ext>
                  </a:extLst>
                </a:gridCol>
                <a:gridCol w="1066801">
                  <a:extLst>
                    <a:ext uri="{9D8B030D-6E8A-4147-A177-3AD203B41FA5}">
                      <a16:colId xmlns:a16="http://schemas.microsoft.com/office/drawing/2014/main" val="302513982"/>
                    </a:ext>
                  </a:extLst>
                </a:gridCol>
              </a:tblGrid>
              <a:tr h="538731">
                <a:tc>
                  <a:txBody>
                    <a:bodyPr/>
                    <a:lstStyle/>
                    <a:p>
                      <a:pPr algn="ctr">
                        <a:buNone/>
                      </a:pPr>
                      <a:r>
                        <a:rPr lang="en-IN" sz="1400" b="1"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Product Name</a:t>
                      </a:r>
                      <a:endParaRPr lang="en-IN" sz="14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buNone/>
                      </a:pPr>
                      <a:r>
                        <a:rPr lang="en-IN" sz="1400" b="1"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Return Scenario</a:t>
                      </a:r>
                      <a:endParaRPr lang="en-IN" sz="14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buNone/>
                      </a:pPr>
                      <a:r>
                        <a:rPr lang="en-IN" sz="1400" b="1"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Entry dates</a:t>
                      </a:r>
                      <a:endParaRPr lang="en-IN" sz="14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buNone/>
                      </a:pPr>
                      <a:r>
                        <a:rPr lang="en-IN" sz="1400" b="1">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Exit Dates</a:t>
                      </a:r>
                      <a:endParaRPr lang="en-IN" sz="140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buNone/>
                      </a:pPr>
                      <a:r>
                        <a:rPr lang="en-IN" sz="1400" b="1" dirty="0" err="1">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Avg</a:t>
                      </a:r>
                      <a:r>
                        <a:rPr lang="en-IN" sz="1400" b="1"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 Nifty Price</a:t>
                      </a:r>
                      <a:endParaRPr lang="en-IN" sz="14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885778889"/>
                  </a:ext>
                </a:extLst>
              </a:tr>
              <a:tr h="1577737">
                <a:tc>
                  <a:txBody>
                    <a:bodyPr/>
                    <a:lstStyle/>
                    <a:p>
                      <a:pPr>
                        <a:buNone/>
                      </a:pPr>
                      <a:r>
                        <a:rPr lang="en-IN" sz="1400" b="1">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Twin Win</a:t>
                      </a:r>
                      <a:endParaRPr lang="en-IN" sz="14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b="1"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Fixed Returns and Principal Protection: </a:t>
                      </a: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Fixed Returns of 6.00% p.a.  payable at maturity </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If Nifty 50 Index gives more Than 6.00% p.a. returns over 3 years, Twin Win gives Nifty 50 returns#</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In case Nifty is down after</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3 years, you still get Principal</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 Fixed return</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24 Dec 2024, 30 Jan 2025,</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27 Feb 2025, 27 Mar 2025,</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24 Apr 2025, 29 May 2025</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29 Jul 2027, 26 Aug 2027,</a:t>
                      </a:r>
                      <a:endPar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30 Sep 2027, 28 Oct 2027,</a:t>
                      </a:r>
                      <a:endPar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25 Nov 2027, 30 Dec 2027</a:t>
                      </a:r>
                      <a:endPar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23</a:t>
                      </a:r>
                      <a:r>
                        <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rPr>
                        <a:t>174</a:t>
                      </a: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8709029"/>
                  </a:ext>
                </a:extLst>
              </a:tr>
              <a:tr h="951066">
                <a:tc>
                  <a:txBody>
                    <a:bodyPr/>
                    <a:lstStyle/>
                    <a:p>
                      <a:pPr>
                        <a:buNone/>
                      </a:pPr>
                      <a:r>
                        <a:rPr lang="en-IN" sz="1400" b="1">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Nifty AWE</a:t>
                      </a:r>
                      <a:endParaRPr lang="en-IN" sz="14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Absolute return of 50% if Nifty goes up by 10%</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With Principal Protection</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20 Feb 2025, 27 Mar 2025,</a:t>
                      </a:r>
                      <a:endPar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24 Apr 2025, 29 May 2025</a:t>
                      </a:r>
                      <a:endPar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endPar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30 Sep 2027, 28 Oct 2027,</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25 Nov 2027, 30 Dec 2027,</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27 Jan 2028, 24 Feb 2028</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IN" sz="140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22913.5</a:t>
                      </a:r>
                      <a:endParaRPr lang="en-IN" sz="14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0861053"/>
                  </a:ext>
                </a:extLst>
              </a:tr>
              <a:tr h="792555">
                <a:tc>
                  <a:txBody>
                    <a:bodyPr/>
                    <a:lstStyle/>
                    <a:p>
                      <a:pPr>
                        <a:buNone/>
                      </a:pPr>
                      <a:r>
                        <a:rPr lang="en-IN" sz="1400" b="1">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Nifty Beta</a:t>
                      </a:r>
                      <a:endParaRPr lang="en-IN" sz="14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150% of underlying NIFTY index performance on the upside. Downside equivalent to Nifty Index</a:t>
                      </a:r>
                      <a:endParaRPr lang="en-US" sz="14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26 Dec 2024, 30 Jan 2025,</a:t>
                      </a:r>
                      <a:endPar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27 Feb 2025, 27 Mar 2025,</a:t>
                      </a:r>
                      <a:endPar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24 Apr 2025</a:t>
                      </a:r>
                      <a:endPar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26 Aug 2027, 30 Sep 2027,</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28 Oct 2027, 25 Nov 2027,</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30 Dec 2027 </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23181.58</a:t>
                      </a:r>
                      <a:endPar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791536"/>
                  </a:ext>
                </a:extLst>
              </a:tr>
              <a:tr h="951066">
                <a:tc>
                  <a:txBody>
                    <a:bodyPr/>
                    <a:lstStyle/>
                    <a:p>
                      <a:pPr>
                        <a:buNone/>
                      </a:pPr>
                      <a:r>
                        <a:rPr lang="en-IN" sz="1400" b="1">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Midcap PP</a:t>
                      </a:r>
                      <a:endParaRPr lang="en-IN" sz="14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endParaRPr lang="en-US" sz="140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1x of Midcap select index upside with Principal Protection downside</a:t>
                      </a:r>
                      <a:endParaRPr lang="en-US" sz="14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27 Jan 2025, 27 Feb 2025,</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27 Mar 2025, 24 Apr 2025,</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29 May 2025, 26 Jun 2025</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26 Aug 2027, 30 Sep 2027,</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28 Oct 2027, 25 Nov 2027,</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30 Dec 2027, 27 Jan 2028</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11</a:t>
                      </a:r>
                      <a:r>
                        <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rPr>
                        <a:t>339</a:t>
                      </a: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r>
                        <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rPr>
                        <a:t>75</a:t>
                      </a: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9674727"/>
                  </a:ext>
                </a:extLst>
              </a:tr>
              <a:tr h="951066">
                <a:tc>
                  <a:txBody>
                    <a:bodyPr/>
                    <a:lstStyle/>
                    <a:p>
                      <a:pPr>
                        <a:buNone/>
                      </a:pPr>
                      <a:r>
                        <a:rPr lang="en-IN" sz="1400" b="1">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LEAP AWE PP</a:t>
                      </a:r>
                      <a:endParaRPr lang="en-IN" sz="14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Absolute return of 56% if LEAP goes up by 10% or more return with Principal Protection Downside</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a:t>
                      </a:r>
                      <a:r>
                        <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rPr>
                        <a:t>0</a:t>
                      </a: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rPr>
                        <a:t>Feb</a:t>
                      </a: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 2025, 27 Mar 2025,</a:t>
                      </a:r>
                      <a:endPar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24 Apr 2025, 29 May 2025,</a:t>
                      </a:r>
                      <a:endPar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IN"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26 Jun 2025</a:t>
                      </a:r>
                      <a:r>
                        <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rPr>
                        <a:t>, 31 Jul 2025</a:t>
                      </a:r>
                    </a:p>
                  </a:txBody>
                  <a:tcPr marL="49075" marR="49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30 Sep 2027, 28 Oct 2027,</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25 Nov 2027, 30 Dec 2027,</a:t>
                      </a:r>
                      <a:endPar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buNone/>
                      </a:pPr>
                      <a:r>
                        <a:rPr lang="en-US" sz="1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27 Jan 2028</a:t>
                      </a:r>
                      <a:r>
                        <a:rPr lang="en-US" sz="1400" dirty="0">
                          <a:effectLst/>
                          <a:latin typeface="Segoe UI Historic" panose="020B0502040204020203" pitchFamily="34" charset="0"/>
                          <a:ea typeface="Segoe UI Historic" panose="020B0502040204020203" pitchFamily="34" charset="0"/>
                          <a:cs typeface="Segoe UI Historic" panose="020B0502040204020203" pitchFamily="34" charset="0"/>
                        </a:rPr>
                        <a:t>, 24 Feb 2028</a:t>
                      </a:r>
                    </a:p>
                  </a:txBody>
                  <a:tcPr marL="49075" marR="49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IN" sz="1400" dirty="0">
                          <a:effectLst/>
                          <a:latin typeface="Segoe UI Historic" panose="020B0502040204020203" pitchFamily="34" charset="0"/>
                          <a:ea typeface="Segoe UI Historic" panose="020B0502040204020203" pitchFamily="34" charset="0"/>
                          <a:cs typeface="Segoe UI Historic" panose="020B0502040204020203" pitchFamily="34" charset="0"/>
                        </a:rPr>
                        <a:t>1398.25</a:t>
                      </a:r>
                    </a:p>
                  </a:txBody>
                  <a:tcPr marL="49075" marR="49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8275611"/>
                  </a:ext>
                </a:extLst>
              </a:tr>
            </a:tbl>
          </a:graphicData>
        </a:graphic>
      </p:graphicFrame>
      <p:sp>
        <p:nvSpPr>
          <p:cNvPr id="3" name="Title 3">
            <a:extLst>
              <a:ext uri="{FF2B5EF4-FFF2-40B4-BE49-F238E27FC236}">
                <a16:creationId xmlns:a16="http://schemas.microsoft.com/office/drawing/2014/main" id="{F4811FC5-1DF5-488A-1A3E-FC65B4969E96}"/>
              </a:ext>
            </a:extLst>
          </p:cNvPr>
          <p:cNvSpPr txBox="1">
            <a:spLocks/>
          </p:cNvSpPr>
          <p:nvPr/>
        </p:nvSpPr>
        <p:spPr>
          <a:xfrm>
            <a:off x="0" y="92480"/>
            <a:ext cx="10983132" cy="37489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1">
                    <a:lumMod val="50000"/>
                  </a:schemeClr>
                </a:solidFill>
                <a:latin typeface="Segoe UI"/>
                <a:cs typeface="Segoe UI Semibold"/>
              </a:rPr>
              <a:t>Structured Products - India</a:t>
            </a:r>
            <a:endParaRPr lang="en-US" sz="2400" dirty="0"/>
          </a:p>
        </p:txBody>
      </p:sp>
      <p:pic>
        <p:nvPicPr>
          <p:cNvPr id="9" name="Picture 8">
            <a:extLst>
              <a:ext uri="{FF2B5EF4-FFF2-40B4-BE49-F238E27FC236}">
                <a16:creationId xmlns:a16="http://schemas.microsoft.com/office/drawing/2014/main" id="{54605547-19E2-5C81-8E78-3756A2C6245A}"/>
              </a:ext>
            </a:extLst>
          </p:cNvPr>
          <p:cNvPicPr>
            <a:picLocks noChangeAspect="1"/>
          </p:cNvPicPr>
          <p:nvPr/>
        </p:nvPicPr>
        <p:blipFill>
          <a:blip r:embed="rId3"/>
          <a:stretch>
            <a:fillRect/>
          </a:stretch>
        </p:blipFill>
        <p:spPr>
          <a:xfrm>
            <a:off x="81083" y="467379"/>
            <a:ext cx="1664093" cy="442691"/>
          </a:xfrm>
          <a:prstGeom prst="rect">
            <a:avLst/>
          </a:prstGeom>
        </p:spPr>
      </p:pic>
    </p:spTree>
    <p:extLst>
      <p:ext uri="{BB962C8B-B14F-4D97-AF65-F5344CB8AC3E}">
        <p14:creationId xmlns:p14="http://schemas.microsoft.com/office/powerpoint/2010/main" val="2683820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8EB1A-D439-FAD8-0E90-B2AFC5D64485}"/>
            </a:ext>
          </a:extLst>
        </p:cNvPr>
        <p:cNvGrpSpPr/>
        <p:nvPr/>
      </p:nvGrpSpPr>
      <p:grpSpPr>
        <a:xfrm>
          <a:off x="0" y="0"/>
          <a:ext cx="0" cy="0"/>
          <a:chOff x="0" y="0"/>
          <a:chExt cx="0" cy="0"/>
        </a:xfrm>
      </p:grpSpPr>
      <p:pic>
        <p:nvPicPr>
          <p:cNvPr id="6" name="Picture 2" descr="Abans Holdings to open IPO next week ...">
            <a:extLst>
              <a:ext uri="{FF2B5EF4-FFF2-40B4-BE49-F238E27FC236}">
                <a16:creationId xmlns:a16="http://schemas.microsoft.com/office/drawing/2014/main" id="{974F48FB-C06B-98C8-7618-2E963F949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40343" cy="15970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group of colorful squares&#10;&#10;Description automatically generated">
            <a:extLst>
              <a:ext uri="{FF2B5EF4-FFF2-40B4-BE49-F238E27FC236}">
                <a16:creationId xmlns:a16="http://schemas.microsoft.com/office/drawing/2014/main" id="{B4DCAB43-08D6-DDDC-AC31-F5DA15D896D7}"/>
              </a:ext>
            </a:extLst>
          </p:cNvPr>
          <p:cNvPicPr>
            <a:picLocks noChangeAspect="1"/>
          </p:cNvPicPr>
          <p:nvPr/>
        </p:nvPicPr>
        <p:blipFill>
          <a:blip r:embed="rId3"/>
          <a:stretch>
            <a:fillRect/>
          </a:stretch>
        </p:blipFill>
        <p:spPr>
          <a:xfrm>
            <a:off x="11691307" y="156743"/>
            <a:ext cx="340025" cy="374899"/>
          </a:xfrm>
          <a:prstGeom prst="rect">
            <a:avLst/>
          </a:prstGeom>
        </p:spPr>
      </p:pic>
      <p:sp>
        <p:nvSpPr>
          <p:cNvPr id="32" name="Flowchart: Connector 31">
            <a:extLst>
              <a:ext uri="{FF2B5EF4-FFF2-40B4-BE49-F238E27FC236}">
                <a16:creationId xmlns:a16="http://schemas.microsoft.com/office/drawing/2014/main" id="{BB914628-4160-F94C-925B-5E9AC172D60C}"/>
              </a:ext>
            </a:extLst>
          </p:cNvPr>
          <p:cNvSpPr/>
          <p:nvPr/>
        </p:nvSpPr>
        <p:spPr>
          <a:xfrm>
            <a:off x="4621112" y="2846449"/>
            <a:ext cx="934064" cy="916072"/>
          </a:xfrm>
          <a:prstGeom prst="flowChartConnec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700"/>
          </a:p>
        </p:txBody>
      </p:sp>
      <p:sp>
        <p:nvSpPr>
          <p:cNvPr id="3" name="Title 3">
            <a:extLst>
              <a:ext uri="{FF2B5EF4-FFF2-40B4-BE49-F238E27FC236}">
                <a16:creationId xmlns:a16="http://schemas.microsoft.com/office/drawing/2014/main" id="{3254AFB0-99B1-EB0B-DA0B-F30FE73228AA}"/>
              </a:ext>
            </a:extLst>
          </p:cNvPr>
          <p:cNvSpPr txBox="1">
            <a:spLocks/>
          </p:cNvSpPr>
          <p:nvPr/>
        </p:nvSpPr>
        <p:spPr>
          <a:xfrm>
            <a:off x="0" y="92480"/>
            <a:ext cx="10983132" cy="37489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1">
                    <a:lumMod val="50000"/>
                  </a:schemeClr>
                </a:solidFill>
                <a:latin typeface="Segoe UI"/>
                <a:cs typeface="Segoe UI Semibold"/>
              </a:rPr>
              <a:t>Structured Products - India</a:t>
            </a:r>
            <a:endParaRPr lang="en-US" sz="2400" dirty="0"/>
          </a:p>
        </p:txBody>
      </p:sp>
      <p:pic>
        <p:nvPicPr>
          <p:cNvPr id="5" name="Picture 4">
            <a:extLst>
              <a:ext uri="{FF2B5EF4-FFF2-40B4-BE49-F238E27FC236}">
                <a16:creationId xmlns:a16="http://schemas.microsoft.com/office/drawing/2014/main" id="{BE19B720-8100-8EAC-417F-29C8EC53EC70}"/>
              </a:ext>
            </a:extLst>
          </p:cNvPr>
          <p:cNvPicPr>
            <a:picLocks noChangeAspect="1"/>
          </p:cNvPicPr>
          <p:nvPr/>
        </p:nvPicPr>
        <p:blipFill>
          <a:blip r:embed="rId4"/>
          <a:stretch>
            <a:fillRect/>
          </a:stretch>
        </p:blipFill>
        <p:spPr>
          <a:xfrm>
            <a:off x="823176" y="1604708"/>
            <a:ext cx="10545647" cy="3648584"/>
          </a:xfrm>
          <a:prstGeom prst="rect">
            <a:avLst/>
          </a:prstGeom>
        </p:spPr>
      </p:pic>
      <p:pic>
        <p:nvPicPr>
          <p:cNvPr id="8" name="Picture 7">
            <a:extLst>
              <a:ext uri="{FF2B5EF4-FFF2-40B4-BE49-F238E27FC236}">
                <a16:creationId xmlns:a16="http://schemas.microsoft.com/office/drawing/2014/main" id="{1612EF6D-1B28-A43C-112A-7CB7627465F6}"/>
              </a:ext>
            </a:extLst>
          </p:cNvPr>
          <p:cNvPicPr>
            <a:picLocks noChangeAspect="1"/>
          </p:cNvPicPr>
          <p:nvPr/>
        </p:nvPicPr>
        <p:blipFill>
          <a:blip r:embed="rId5"/>
          <a:stretch>
            <a:fillRect/>
          </a:stretch>
        </p:blipFill>
        <p:spPr>
          <a:xfrm>
            <a:off x="875570" y="5151815"/>
            <a:ext cx="10440857" cy="1381318"/>
          </a:xfrm>
          <a:prstGeom prst="rect">
            <a:avLst/>
          </a:prstGeom>
        </p:spPr>
      </p:pic>
    </p:spTree>
    <p:extLst>
      <p:ext uri="{BB962C8B-B14F-4D97-AF65-F5344CB8AC3E}">
        <p14:creationId xmlns:p14="http://schemas.microsoft.com/office/powerpoint/2010/main" val="273389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colorful squares&#10;&#10;Description automatically generated">
            <a:extLst>
              <a:ext uri="{FF2B5EF4-FFF2-40B4-BE49-F238E27FC236}">
                <a16:creationId xmlns:a16="http://schemas.microsoft.com/office/drawing/2014/main" id="{76556894-C6C1-0AB9-E68A-2F1FCE1A417D}"/>
              </a:ext>
            </a:extLst>
          </p:cNvPr>
          <p:cNvPicPr>
            <a:picLocks noChangeAspect="1"/>
          </p:cNvPicPr>
          <p:nvPr/>
        </p:nvPicPr>
        <p:blipFill>
          <a:blip r:embed="rId2"/>
          <a:stretch>
            <a:fillRect/>
          </a:stretch>
        </p:blipFill>
        <p:spPr>
          <a:xfrm>
            <a:off x="11691307" y="156743"/>
            <a:ext cx="340025" cy="374899"/>
          </a:xfrm>
          <a:prstGeom prst="rect">
            <a:avLst/>
          </a:prstGeom>
        </p:spPr>
      </p:pic>
      <p:sp>
        <p:nvSpPr>
          <p:cNvPr id="3" name="Title 3">
            <a:extLst>
              <a:ext uri="{FF2B5EF4-FFF2-40B4-BE49-F238E27FC236}">
                <a16:creationId xmlns:a16="http://schemas.microsoft.com/office/drawing/2014/main" id="{CDA840DE-8697-C4BA-D280-DC3997D7E01D}"/>
              </a:ext>
            </a:extLst>
          </p:cNvPr>
          <p:cNvSpPr txBox="1">
            <a:spLocks/>
          </p:cNvSpPr>
          <p:nvPr/>
        </p:nvSpPr>
        <p:spPr>
          <a:xfrm>
            <a:off x="4861872" y="3569810"/>
            <a:ext cx="2222087" cy="747763"/>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lumMod val="50000"/>
                  </a:schemeClr>
                </a:solidFill>
                <a:latin typeface="Segoe UI"/>
                <a:cs typeface="Segoe UI Semibold"/>
              </a:rPr>
              <a:t>Thank you</a:t>
            </a:r>
            <a:endParaRPr lang="en-US" dirty="0"/>
          </a:p>
        </p:txBody>
      </p:sp>
      <p:grpSp>
        <p:nvGrpSpPr>
          <p:cNvPr id="25" name="Group 24">
            <a:extLst>
              <a:ext uri="{FF2B5EF4-FFF2-40B4-BE49-F238E27FC236}">
                <a16:creationId xmlns:a16="http://schemas.microsoft.com/office/drawing/2014/main" id="{3DD87AED-6453-7AEC-F29C-621E1A2B399E}"/>
              </a:ext>
            </a:extLst>
          </p:cNvPr>
          <p:cNvGrpSpPr/>
          <p:nvPr/>
        </p:nvGrpSpPr>
        <p:grpSpPr>
          <a:xfrm>
            <a:off x="884735" y="1675147"/>
            <a:ext cx="10422529" cy="1753853"/>
            <a:chOff x="882060" y="922034"/>
            <a:chExt cx="10422529" cy="1753853"/>
          </a:xfrm>
          <a:effectLst>
            <a:outerShdw blurRad="50800"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id="{A51707D0-A4EC-0E77-6F30-4FED76D244E2}"/>
                </a:ext>
              </a:extLst>
            </p:cNvPr>
            <p:cNvSpPr/>
            <p:nvPr/>
          </p:nvSpPr>
          <p:spPr>
            <a:xfrm>
              <a:off x="5885087" y="1516360"/>
              <a:ext cx="5419502" cy="543140"/>
            </a:xfrm>
            <a:prstGeom prst="roundRect">
              <a:avLst>
                <a:gd name="adj" fmla="val 50000"/>
              </a:avLst>
            </a:prstGeom>
            <a:solidFill>
              <a:srgbClr val="ABCD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Rounded Corners 3">
              <a:extLst>
                <a:ext uri="{FF2B5EF4-FFF2-40B4-BE49-F238E27FC236}">
                  <a16:creationId xmlns:a16="http://schemas.microsoft.com/office/drawing/2014/main" id="{A84170F9-CA7D-AE36-5F23-48B3EB187133}"/>
                </a:ext>
              </a:extLst>
            </p:cNvPr>
            <p:cNvSpPr/>
            <p:nvPr/>
          </p:nvSpPr>
          <p:spPr>
            <a:xfrm>
              <a:off x="882060" y="1516360"/>
              <a:ext cx="5003027" cy="543140"/>
            </a:xfrm>
            <a:prstGeom prst="roundRect">
              <a:avLst>
                <a:gd name="adj" fmla="val 50000"/>
              </a:avLst>
            </a:prstGeom>
            <a:solidFill>
              <a:srgbClr val="243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Partial Circle 4">
              <a:extLst>
                <a:ext uri="{FF2B5EF4-FFF2-40B4-BE49-F238E27FC236}">
                  <a16:creationId xmlns:a16="http://schemas.microsoft.com/office/drawing/2014/main" id="{EE6F9E72-696B-E8F0-4003-8B70B5CF9D87}"/>
                </a:ext>
              </a:extLst>
            </p:cNvPr>
            <p:cNvSpPr/>
            <p:nvPr/>
          </p:nvSpPr>
          <p:spPr>
            <a:xfrm>
              <a:off x="5019194" y="922034"/>
              <a:ext cx="1731785" cy="1731785"/>
            </a:xfrm>
            <a:prstGeom prst="pie">
              <a:avLst>
                <a:gd name="adj1" fmla="val 11310"/>
                <a:gd name="adj2" fmla="val 10779851"/>
              </a:avLst>
            </a:prstGeom>
            <a:solidFill>
              <a:srgbClr val="243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Partial Circle 23">
              <a:extLst>
                <a:ext uri="{FF2B5EF4-FFF2-40B4-BE49-F238E27FC236}">
                  <a16:creationId xmlns:a16="http://schemas.microsoft.com/office/drawing/2014/main" id="{9D52A1F9-FE9F-DE64-7072-395653DF99E2}"/>
                </a:ext>
              </a:extLst>
            </p:cNvPr>
            <p:cNvSpPr/>
            <p:nvPr/>
          </p:nvSpPr>
          <p:spPr>
            <a:xfrm rot="10800000">
              <a:off x="5019194" y="944102"/>
              <a:ext cx="1731785" cy="1731785"/>
            </a:xfrm>
            <a:prstGeom prst="pie">
              <a:avLst>
                <a:gd name="adj1" fmla="val 11310"/>
                <a:gd name="adj2" fmla="val 10779851"/>
              </a:avLst>
            </a:prstGeom>
            <a:solidFill>
              <a:srgbClr val="ABCD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6" name="Oval 5">
            <a:extLst>
              <a:ext uri="{FF2B5EF4-FFF2-40B4-BE49-F238E27FC236}">
                <a16:creationId xmlns:a16="http://schemas.microsoft.com/office/drawing/2014/main" id="{AAA8795C-7B17-50DE-5A7B-215BD24AFE88}"/>
              </a:ext>
            </a:extLst>
          </p:cNvPr>
          <p:cNvSpPr/>
          <p:nvPr/>
        </p:nvSpPr>
        <p:spPr>
          <a:xfrm>
            <a:off x="5206813" y="1860092"/>
            <a:ext cx="1361899" cy="13618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descr="A group of colorful squares&#10;&#10;Description automatically generated">
            <a:extLst>
              <a:ext uri="{FF2B5EF4-FFF2-40B4-BE49-F238E27FC236}">
                <a16:creationId xmlns:a16="http://schemas.microsoft.com/office/drawing/2014/main" id="{4573496E-FE63-F1AE-B4FF-6674ABEBAF62}"/>
              </a:ext>
            </a:extLst>
          </p:cNvPr>
          <p:cNvPicPr>
            <a:picLocks noChangeAspect="1"/>
          </p:cNvPicPr>
          <p:nvPr/>
        </p:nvPicPr>
        <p:blipFill>
          <a:blip r:embed="rId2"/>
          <a:stretch>
            <a:fillRect/>
          </a:stretch>
        </p:blipFill>
        <p:spPr>
          <a:xfrm>
            <a:off x="5591840" y="2254211"/>
            <a:ext cx="591842" cy="652543"/>
          </a:xfrm>
          <a:prstGeom prst="rect">
            <a:avLst/>
          </a:prstGeom>
        </p:spPr>
      </p:pic>
      <p:sp>
        <p:nvSpPr>
          <p:cNvPr id="26" name="TextBox 25">
            <a:extLst>
              <a:ext uri="{FF2B5EF4-FFF2-40B4-BE49-F238E27FC236}">
                <a16:creationId xmlns:a16="http://schemas.microsoft.com/office/drawing/2014/main" id="{914EFA35-0CD1-C439-EC7B-C6E8B19E8729}"/>
              </a:ext>
            </a:extLst>
          </p:cNvPr>
          <p:cNvSpPr txBox="1"/>
          <p:nvPr/>
        </p:nvSpPr>
        <p:spPr>
          <a:xfrm>
            <a:off x="518234" y="5518876"/>
            <a:ext cx="11155532" cy="1384995"/>
          </a:xfrm>
          <a:prstGeom prst="rect">
            <a:avLst/>
          </a:prstGeom>
          <a:noFill/>
        </p:spPr>
        <p:txBody>
          <a:bodyPr wrap="square">
            <a:spAutoFit/>
          </a:bodyPr>
          <a:lstStyle/>
          <a:p>
            <a:pPr marL="0" indent="0" algn="just">
              <a:spcAft>
                <a:spcPts val="0"/>
              </a:spcAft>
              <a:buNone/>
            </a:pPr>
            <a:r>
              <a:rPr lang="en-US" sz="1200" b="1" dirty="0">
                <a:solidFill>
                  <a:srgbClr val="000000"/>
                </a:solidFill>
                <a:effectLst/>
                <a:latin typeface="Segoe UI" panose="020B0502040204020203" pitchFamily="34" charset="0"/>
                <a:cs typeface="Segoe UI" panose="020B0502040204020203" pitchFamily="34" charset="0"/>
              </a:rPr>
              <a:t>Confidential</a:t>
            </a:r>
            <a:r>
              <a:rPr lang="en-US" sz="1200" b="0" dirty="0">
                <a:solidFill>
                  <a:srgbClr val="000000"/>
                </a:solidFill>
                <a:effectLst/>
                <a:latin typeface="Segoe UI" panose="020B0502040204020203" pitchFamily="34" charset="0"/>
                <a:cs typeface="Segoe UI" panose="020B0502040204020203" pitchFamily="34" charset="0"/>
              </a:rPr>
              <a:t>: This communication contains privileged or confidential information and maybe otherwise protected by work product immunity or other legal rules. If you are not an intended recipient of this communication, but have received the communication in error, please delete the communication and do not act upon, print, disclose, retain a copy, forward or redistribute the email or any portion of the email. This communication does not constitute an offer to sell or a solicitation of an offer to purchase any interest in any investment vehicles managed by Unien Capital.  Unien Capital does not provide tax, accounting, or legal advice to our clients, and all investors are advised to consult with their tax, accounting, or legal advisors regarding any potential investment.</a:t>
            </a:r>
          </a:p>
          <a:p>
            <a:pPr marL="0" indent="0" algn="just">
              <a:spcAft>
                <a:spcPts val="0"/>
              </a:spcAft>
              <a:buNone/>
            </a:pPr>
            <a:r>
              <a:rPr lang="en-US" sz="1200" b="0" dirty="0">
                <a:solidFill>
                  <a:srgbClr val="000000"/>
                </a:solidFill>
                <a:effectLst/>
                <a:latin typeface="Segoe UI" panose="020B0502040204020203" pitchFamily="34" charset="0"/>
                <a:cs typeface="Segoe UI" panose="020B0502040204020203" pitchFamily="34" charset="0"/>
              </a:rPr>
              <a:t> </a:t>
            </a:r>
            <a:br>
              <a:rPr lang="en-US" sz="1200" b="0" dirty="0">
                <a:solidFill>
                  <a:srgbClr val="000000"/>
                </a:solidFill>
                <a:effectLst/>
                <a:latin typeface="Segoe UI" panose="020B0502040204020203" pitchFamily="34" charset="0"/>
                <a:cs typeface="Segoe UI" panose="020B0502040204020203" pitchFamily="34" charset="0"/>
              </a:rPr>
            </a:br>
            <a:endParaRPr lang="en-US" sz="1200" dirty="0">
              <a:latin typeface="Segoe UI" panose="020B0502040204020203" pitchFamily="34" charset="0"/>
              <a:cs typeface="Segoe UI" panose="020B0502040204020203" pitchFamily="34" charset="0"/>
            </a:endParaRPr>
          </a:p>
        </p:txBody>
      </p:sp>
      <p:sp>
        <p:nvSpPr>
          <p:cNvPr id="27" name="Title 1">
            <a:extLst>
              <a:ext uri="{FF2B5EF4-FFF2-40B4-BE49-F238E27FC236}">
                <a16:creationId xmlns:a16="http://schemas.microsoft.com/office/drawing/2014/main" id="{C9B06AA4-CD04-7A8C-6715-17A32B9D4236}"/>
              </a:ext>
            </a:extLst>
          </p:cNvPr>
          <p:cNvSpPr txBox="1">
            <a:spLocks/>
          </p:cNvSpPr>
          <p:nvPr/>
        </p:nvSpPr>
        <p:spPr>
          <a:xfrm>
            <a:off x="2134092" y="1115346"/>
            <a:ext cx="7923815" cy="559801"/>
          </a:xfrm>
          <a:prstGeom prst="rect">
            <a:avLst/>
          </a:prstGeom>
          <a:noFill/>
        </p:spPr>
        <p:txBody>
          <a:bodyPr vert="horz" lIns="91440" tIns="45720" rIns="91440" bIns="45720" rtlCol="0" anchor="b">
            <a:normAutofit lnSpcReduction="10000"/>
          </a:bodyPr>
          <a:lstStyle>
            <a:defPPr>
              <a:defRPr lang="en-US"/>
            </a:defPPr>
            <a:lvl1pPr>
              <a:lnSpc>
                <a:spcPct val="90000"/>
              </a:lnSpc>
              <a:spcBef>
                <a:spcPct val="0"/>
              </a:spcBef>
              <a:buNone/>
              <a:defRPr sz="3600" b="1">
                <a:solidFill>
                  <a:srgbClr val="203864"/>
                </a:solidFill>
                <a:latin typeface="Segoe UI"/>
                <a:ea typeface="+mj-ea"/>
                <a:cs typeface="Segoe UI"/>
              </a:defRPr>
            </a:lvl1pPr>
          </a:lstStyle>
          <a:p>
            <a:pPr algn="ctr"/>
            <a:r>
              <a:rPr lang="en-IN" dirty="0"/>
              <a:t>Peace of Mind</a:t>
            </a:r>
            <a:endParaRPr lang="en-US" dirty="0"/>
          </a:p>
        </p:txBody>
      </p:sp>
    </p:spTree>
    <p:extLst>
      <p:ext uri="{BB962C8B-B14F-4D97-AF65-F5344CB8AC3E}">
        <p14:creationId xmlns:p14="http://schemas.microsoft.com/office/powerpoint/2010/main" val="104990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2BEC03-A1AD-6D9A-97FE-1B05104FD9A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805" y="1195163"/>
            <a:ext cx="2518473" cy="5047861"/>
          </a:xfrm>
          <a:prstGeom prst="rect">
            <a:avLst/>
          </a:prstGeom>
          <a:ln>
            <a:noFill/>
          </a:ln>
          <a:effectLst>
            <a:outerShdw blurRad="292100" dist="139700" dir="2700000" algn="tl" rotWithShape="0">
              <a:srgbClr val="333333">
                <a:alpha val="65000"/>
              </a:srgbClr>
            </a:outerShdw>
          </a:effectLst>
        </p:spPr>
      </p:pic>
      <p:pic>
        <p:nvPicPr>
          <p:cNvPr id="11" name="Picture 10" descr="A group of colorful squares&#10;&#10;Description automatically generated">
            <a:extLst>
              <a:ext uri="{FF2B5EF4-FFF2-40B4-BE49-F238E27FC236}">
                <a16:creationId xmlns:a16="http://schemas.microsoft.com/office/drawing/2014/main" id="{9A3007C1-291B-2E2D-966A-E04422C6576E}"/>
              </a:ext>
            </a:extLst>
          </p:cNvPr>
          <p:cNvPicPr>
            <a:picLocks noChangeAspect="1"/>
          </p:cNvPicPr>
          <p:nvPr/>
        </p:nvPicPr>
        <p:blipFill>
          <a:blip r:embed="rId3"/>
          <a:stretch>
            <a:fillRect/>
          </a:stretch>
        </p:blipFill>
        <p:spPr>
          <a:xfrm>
            <a:off x="11691307" y="156743"/>
            <a:ext cx="340025" cy="374899"/>
          </a:xfrm>
          <a:prstGeom prst="rect">
            <a:avLst/>
          </a:prstGeom>
        </p:spPr>
      </p:pic>
      <p:sp>
        <p:nvSpPr>
          <p:cNvPr id="13" name="Title 3">
            <a:extLst>
              <a:ext uri="{FF2B5EF4-FFF2-40B4-BE49-F238E27FC236}">
                <a16:creationId xmlns:a16="http://schemas.microsoft.com/office/drawing/2014/main" id="{6346B751-85B7-6E87-F7BE-568C1B057C18}"/>
              </a:ext>
            </a:extLst>
          </p:cNvPr>
          <p:cNvSpPr txBox="1">
            <a:spLocks/>
          </p:cNvSpPr>
          <p:nvPr/>
        </p:nvSpPr>
        <p:spPr>
          <a:xfrm>
            <a:off x="306786" y="-63279"/>
            <a:ext cx="10983132" cy="747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lumMod val="50000"/>
                  </a:schemeClr>
                </a:solidFill>
                <a:latin typeface="Segoe UI"/>
                <a:cs typeface="Segoe UI Semibold"/>
              </a:rPr>
              <a:t>Structured Product? </a:t>
            </a:r>
            <a:endParaRPr lang="en-US" dirty="0"/>
          </a:p>
        </p:txBody>
      </p:sp>
      <p:sp>
        <p:nvSpPr>
          <p:cNvPr id="2" name="Title 3">
            <a:extLst>
              <a:ext uri="{FF2B5EF4-FFF2-40B4-BE49-F238E27FC236}">
                <a16:creationId xmlns:a16="http://schemas.microsoft.com/office/drawing/2014/main" id="{7F6D7D7F-AFC4-1D14-0948-7429DAAF57FA}"/>
              </a:ext>
            </a:extLst>
          </p:cNvPr>
          <p:cNvSpPr txBox="1">
            <a:spLocks/>
          </p:cNvSpPr>
          <p:nvPr/>
        </p:nvSpPr>
        <p:spPr>
          <a:xfrm>
            <a:off x="181925" y="3103444"/>
            <a:ext cx="2944414" cy="747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accent1">
                    <a:lumMod val="50000"/>
                  </a:schemeClr>
                </a:solidFill>
                <a:latin typeface="Segoe UI"/>
                <a:cs typeface="Segoe UI Semibold"/>
              </a:rPr>
              <a:t>Based on? </a:t>
            </a:r>
            <a:endParaRPr lang="en-US" sz="2400" dirty="0"/>
          </a:p>
        </p:txBody>
      </p:sp>
      <p:sp>
        <p:nvSpPr>
          <p:cNvPr id="8" name="TextBox 7">
            <a:extLst>
              <a:ext uri="{FF2B5EF4-FFF2-40B4-BE49-F238E27FC236}">
                <a16:creationId xmlns:a16="http://schemas.microsoft.com/office/drawing/2014/main" id="{88FDDE0A-DA3B-ADA1-1920-DB29CA3709F8}"/>
              </a:ext>
            </a:extLst>
          </p:cNvPr>
          <p:cNvSpPr txBox="1"/>
          <p:nvPr/>
        </p:nvSpPr>
        <p:spPr>
          <a:xfrm>
            <a:off x="2721733" y="1585089"/>
            <a:ext cx="9240837" cy="3693319"/>
          </a:xfrm>
          <a:prstGeom prst="rect">
            <a:avLst/>
          </a:prstGeom>
          <a:noFill/>
        </p:spPr>
        <p:txBody>
          <a:bodyPr wrap="square">
            <a:spAutoFit/>
          </a:bodyPr>
          <a:lstStyle/>
          <a:p>
            <a:pPr marL="285750" indent="-285750">
              <a:buFont typeface="Arial" panose="020B0604020202020204" pitchFamily="34" charset="0"/>
              <a:buChar char="•"/>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A structured product is an </a:t>
            </a:r>
            <a:r>
              <a:rPr lang="en-US" b="1" dirty="0">
                <a:latin typeface="Segoe UI Historic" panose="020B0502040204020203" pitchFamily="34" charset="0"/>
                <a:ea typeface="Segoe UI Historic" panose="020B0502040204020203" pitchFamily="34" charset="0"/>
                <a:cs typeface="Segoe UI Historic" panose="020B0502040204020203" pitchFamily="34" charset="0"/>
              </a:rPr>
              <a:t>unsecured obligation </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of an issuer with </a:t>
            </a:r>
            <a:r>
              <a:rPr lang="en-US" b="1" dirty="0">
                <a:latin typeface="Segoe UI Historic" panose="020B0502040204020203" pitchFamily="34" charset="0"/>
                <a:ea typeface="Segoe UI Historic" panose="020B0502040204020203" pitchFamily="34" charset="0"/>
                <a:cs typeface="Segoe UI Historic" panose="020B0502040204020203" pitchFamily="34" charset="0"/>
              </a:rPr>
              <a:t>a return</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 generally paid at maturity, that is </a:t>
            </a:r>
            <a:r>
              <a:rPr lang="en-US" b="1" dirty="0">
                <a:latin typeface="Segoe UI Historic" panose="020B0502040204020203" pitchFamily="34" charset="0"/>
                <a:ea typeface="Segoe UI Historic" panose="020B0502040204020203" pitchFamily="34" charset="0"/>
                <a:cs typeface="Segoe UI Historic" panose="020B0502040204020203" pitchFamily="34" charset="0"/>
              </a:rPr>
              <a:t>linked to the performance of an underlying asset</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 </a:t>
            </a:r>
          </a:p>
          <a:p>
            <a:pPr marL="285750" indent="-285750">
              <a:buFont typeface="Arial" panose="020B0604020202020204" pitchFamily="34" charset="0"/>
              <a:buChar char="•"/>
            </a:pP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buFont typeface="Arial" panose="020B0604020202020204" pitchFamily="34" charset="0"/>
              <a:buChar char="•"/>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The return of a structured product will depend on the performance of the underlying asset and the specific features of the investment. </a:t>
            </a:r>
          </a:p>
          <a:p>
            <a:pPr marL="285750" indent="-285750">
              <a:buFont typeface="Arial" panose="020B0604020202020204" pitchFamily="34" charset="0"/>
              <a:buChar char="•"/>
            </a:pP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buFont typeface="Arial" panose="020B0604020202020204" pitchFamily="34" charset="0"/>
              <a:buChar char="•"/>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Features and risks of structured products can affect terms at issuance, returns at maturity and the value of the structured product before maturity. </a:t>
            </a:r>
          </a:p>
          <a:p>
            <a:pPr marL="285750" indent="-285750">
              <a:buFont typeface="Arial" panose="020B0604020202020204" pitchFamily="34" charset="0"/>
              <a:buChar char="•"/>
            </a:pP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buFont typeface="Arial" panose="020B0604020202020204" pitchFamily="34" charset="0"/>
              <a:buChar char="•"/>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Structured products may have limited or no liquidity before maturity. </a:t>
            </a:r>
          </a:p>
          <a:p>
            <a:pPr marL="285750" indent="-285750">
              <a:buFont typeface="Arial" panose="020B0604020202020204" pitchFamily="34" charset="0"/>
              <a:buChar char="•"/>
            </a:pP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buFont typeface="Arial" panose="020B0604020202020204" pitchFamily="34" charset="0"/>
              <a:buChar char="•"/>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Before investing, you should understand the unique risks and features associated with structured products</a:t>
            </a:r>
            <a:endParaRPr lang="en-IN"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89181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DA5ED-FEAD-F896-2B4A-0F8699FB6145}"/>
            </a:ext>
          </a:extLst>
        </p:cNvPr>
        <p:cNvGrpSpPr/>
        <p:nvPr/>
      </p:nvGrpSpPr>
      <p:grpSpPr>
        <a:xfrm>
          <a:off x="0" y="0"/>
          <a:ext cx="0" cy="0"/>
          <a:chOff x="0" y="0"/>
          <a:chExt cx="0" cy="0"/>
        </a:xfrm>
      </p:grpSpPr>
      <p:pic>
        <p:nvPicPr>
          <p:cNvPr id="15" name="Picture 2">
            <a:extLst>
              <a:ext uri="{FF2B5EF4-FFF2-40B4-BE49-F238E27FC236}">
                <a16:creationId xmlns:a16="http://schemas.microsoft.com/office/drawing/2014/main" id="{E57595AB-DF6E-7AB2-301A-736F01B8D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755" y="3838231"/>
            <a:ext cx="4619946" cy="286200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99838179-0E53-C280-907C-18EDA48116A3}"/>
              </a:ext>
            </a:extLst>
          </p:cNvPr>
          <p:cNvPicPr>
            <a:picLocks noChangeAspect="1"/>
          </p:cNvPicPr>
          <p:nvPr/>
        </p:nvPicPr>
        <p:blipFill>
          <a:blip r:embed="rId4"/>
          <a:stretch>
            <a:fillRect/>
          </a:stretch>
        </p:blipFill>
        <p:spPr>
          <a:xfrm>
            <a:off x="11691307" y="156743"/>
            <a:ext cx="340025" cy="374899"/>
          </a:xfrm>
          <a:prstGeom prst="rect">
            <a:avLst/>
          </a:prstGeom>
        </p:spPr>
      </p:pic>
      <p:sp>
        <p:nvSpPr>
          <p:cNvPr id="77" name="Title 3">
            <a:extLst>
              <a:ext uri="{FF2B5EF4-FFF2-40B4-BE49-F238E27FC236}">
                <a16:creationId xmlns:a16="http://schemas.microsoft.com/office/drawing/2014/main" id="{9AB23AAB-12B5-E259-B0E0-A4AFCA2A3DD0}"/>
              </a:ext>
            </a:extLst>
          </p:cNvPr>
          <p:cNvSpPr txBox="1">
            <a:spLocks/>
          </p:cNvSpPr>
          <p:nvPr/>
        </p:nvSpPr>
        <p:spPr>
          <a:xfrm>
            <a:off x="393523" y="157760"/>
            <a:ext cx="10983132" cy="747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lumMod val="50000"/>
                  </a:schemeClr>
                </a:solidFill>
                <a:latin typeface="Segoe UI"/>
                <a:cs typeface="Segoe UI Semibold"/>
              </a:rPr>
              <a:t>Underlying</a:t>
            </a:r>
            <a:endParaRPr lang="en-US" dirty="0"/>
          </a:p>
        </p:txBody>
      </p:sp>
      <p:sp>
        <p:nvSpPr>
          <p:cNvPr id="4" name="TextBox 3">
            <a:extLst>
              <a:ext uri="{FF2B5EF4-FFF2-40B4-BE49-F238E27FC236}">
                <a16:creationId xmlns:a16="http://schemas.microsoft.com/office/drawing/2014/main" id="{796D9BC9-6953-F45F-80EC-E04B9B2436C8}"/>
              </a:ext>
            </a:extLst>
          </p:cNvPr>
          <p:cNvSpPr txBox="1"/>
          <p:nvPr/>
        </p:nvSpPr>
        <p:spPr>
          <a:xfrm>
            <a:off x="393523" y="829783"/>
            <a:ext cx="8505928" cy="336439"/>
          </a:xfrm>
          <a:prstGeom prst="rect">
            <a:avLst/>
          </a:prstGeom>
          <a:noFill/>
        </p:spPr>
        <p:txBody>
          <a:bodyPr wrap="square" lIns="91440" tIns="45720" rIns="91440" bIns="45720" rtlCol="0" anchor="t">
            <a:spAutoFit/>
          </a:bodyPr>
          <a:lstStyle>
            <a:defPPr>
              <a:defRPr lang="en-US"/>
            </a:defPPr>
            <a:lvl1pPr algn="ctr">
              <a:lnSpc>
                <a:spcPct val="107000"/>
              </a:lnSpc>
              <a:spcAft>
                <a:spcPts val="800"/>
              </a:spcAft>
              <a:defRPr sz="1600" kern="100">
                <a:solidFill>
                  <a:srgbClr val="203864"/>
                </a:solidFill>
                <a:effectLst/>
                <a:latin typeface="Segoe UI Semibold"/>
                <a:ea typeface="Calibri"/>
                <a:cs typeface="Segoe UI Semibold"/>
              </a:defRPr>
            </a:lvl1pPr>
          </a:lstStyle>
          <a:p>
            <a:pPr algn="l"/>
            <a:r>
              <a:rPr lang="en-US" dirty="0"/>
              <a:t>Of a structured product</a:t>
            </a:r>
          </a:p>
        </p:txBody>
      </p:sp>
      <p:sp>
        <p:nvSpPr>
          <p:cNvPr id="7" name="TextBox 6">
            <a:extLst>
              <a:ext uri="{FF2B5EF4-FFF2-40B4-BE49-F238E27FC236}">
                <a16:creationId xmlns:a16="http://schemas.microsoft.com/office/drawing/2014/main" id="{E62A644A-5439-7588-E384-48A8F6F6ACA8}"/>
              </a:ext>
            </a:extLst>
          </p:cNvPr>
          <p:cNvSpPr txBox="1"/>
          <p:nvPr/>
        </p:nvSpPr>
        <p:spPr>
          <a:xfrm>
            <a:off x="519045" y="905523"/>
            <a:ext cx="10732088" cy="4829014"/>
          </a:xfrm>
          <a:prstGeom prst="rect">
            <a:avLst/>
          </a:prstGeom>
          <a:noFill/>
        </p:spPr>
        <p:txBody>
          <a:bodyPr wrap="square">
            <a:spAutoFit/>
          </a:bodyPr>
          <a:lstStyle/>
          <a:p>
            <a:pPr>
              <a:lnSpc>
                <a:spcPct val="90000"/>
              </a:lnSpc>
              <a:spcBef>
                <a:spcPct val="0"/>
              </a:spcBef>
            </a:pPr>
            <a:endParaRPr lang="en-US" dirty="0">
              <a:latin typeface="Segoe UI"/>
              <a:ea typeface="+mj-ea"/>
              <a:cs typeface="Segoe UI"/>
            </a:endParaRPr>
          </a:p>
          <a:p>
            <a:pPr>
              <a:lnSpc>
                <a:spcPct val="90000"/>
              </a:lnSpc>
              <a:spcBef>
                <a:spcPct val="0"/>
              </a:spcBef>
            </a:pPr>
            <a:endParaRPr lang="en-US" dirty="0">
              <a:latin typeface="Segoe UI"/>
              <a:ea typeface="+mj-ea"/>
              <a:cs typeface="Segoe UI"/>
            </a:endParaRPr>
          </a:p>
          <a:p>
            <a:pPr>
              <a:lnSpc>
                <a:spcPct val="90000"/>
              </a:lnSpc>
              <a:spcBef>
                <a:spcPct val="0"/>
              </a:spcBef>
            </a:pPr>
            <a:endParaRPr lang="en-US" dirty="0"/>
          </a:p>
          <a:p>
            <a:pPr marL="342900" indent="-342900">
              <a:lnSpc>
                <a:spcPct val="90000"/>
              </a:lnSpc>
              <a:spcBef>
                <a:spcPct val="0"/>
              </a:spcBef>
              <a:buFont typeface="Arial" panose="020B0604020202020204" pitchFamily="34" charset="0"/>
              <a:buChar char="•"/>
            </a:pPr>
            <a:r>
              <a:rPr lang="en-US" dirty="0"/>
              <a:t>The return of the underlying asset is a reference for determining the return on a structured product. You may have exposure to some, all or none of the upside or downside performance of the underlying asset at maturity depending on the features of the investment. </a:t>
            </a:r>
          </a:p>
          <a:p>
            <a:pPr marL="342900" indent="-342900">
              <a:lnSpc>
                <a:spcPct val="90000"/>
              </a:lnSpc>
              <a:spcBef>
                <a:spcPct val="0"/>
              </a:spcBef>
              <a:buFont typeface="Arial" panose="020B0604020202020204" pitchFamily="34" charset="0"/>
              <a:buChar char="•"/>
            </a:pPr>
            <a:endParaRPr lang="en-US" dirty="0"/>
          </a:p>
          <a:p>
            <a:pPr marL="342900" indent="-342900">
              <a:lnSpc>
                <a:spcPct val="90000"/>
              </a:lnSpc>
              <a:spcBef>
                <a:spcPct val="0"/>
              </a:spcBef>
              <a:buFont typeface="Arial" panose="020B0604020202020204" pitchFamily="34" charset="0"/>
              <a:buChar char="•"/>
            </a:pPr>
            <a:r>
              <a:rPr lang="en-US" dirty="0"/>
              <a:t>When purchasing a structured product you are not investing directly in the underlying asset (although certain structured products may result in your owning the underlying asset at maturity). The underlying asset can be any of the following: </a:t>
            </a:r>
          </a:p>
          <a:p>
            <a:pPr lvl="2">
              <a:lnSpc>
                <a:spcPct val="90000"/>
              </a:lnSpc>
              <a:spcBef>
                <a:spcPct val="0"/>
              </a:spcBef>
            </a:pPr>
            <a:r>
              <a:rPr lang="en-US" dirty="0"/>
              <a:t>– A stock </a:t>
            </a:r>
          </a:p>
          <a:p>
            <a:pPr lvl="2">
              <a:lnSpc>
                <a:spcPct val="90000"/>
              </a:lnSpc>
              <a:spcBef>
                <a:spcPct val="0"/>
              </a:spcBef>
            </a:pPr>
            <a:r>
              <a:rPr lang="en-US" dirty="0"/>
              <a:t>– A commodity </a:t>
            </a:r>
          </a:p>
          <a:p>
            <a:pPr lvl="2">
              <a:lnSpc>
                <a:spcPct val="90000"/>
              </a:lnSpc>
              <a:spcBef>
                <a:spcPct val="0"/>
              </a:spcBef>
            </a:pPr>
            <a:r>
              <a:rPr lang="en-US" dirty="0"/>
              <a:t>– An index </a:t>
            </a:r>
          </a:p>
          <a:p>
            <a:pPr lvl="2">
              <a:lnSpc>
                <a:spcPct val="90000"/>
              </a:lnSpc>
              <a:spcBef>
                <a:spcPct val="0"/>
              </a:spcBef>
            </a:pPr>
            <a:r>
              <a:rPr lang="en-US" dirty="0"/>
              <a:t>– An interest rate </a:t>
            </a:r>
          </a:p>
          <a:p>
            <a:pPr lvl="2">
              <a:lnSpc>
                <a:spcPct val="90000"/>
              </a:lnSpc>
              <a:spcBef>
                <a:spcPct val="0"/>
              </a:spcBef>
            </a:pPr>
            <a:r>
              <a:rPr lang="en-US" dirty="0"/>
              <a:t>– A foreign exchange rate </a:t>
            </a:r>
          </a:p>
          <a:p>
            <a:pPr lvl="2">
              <a:lnSpc>
                <a:spcPct val="90000"/>
              </a:lnSpc>
              <a:spcBef>
                <a:spcPct val="0"/>
              </a:spcBef>
            </a:pPr>
            <a:r>
              <a:rPr lang="en-US" dirty="0"/>
              <a:t>– Other investable assets or market measures </a:t>
            </a:r>
          </a:p>
          <a:p>
            <a:pPr lvl="2">
              <a:lnSpc>
                <a:spcPct val="90000"/>
              </a:lnSpc>
              <a:spcBef>
                <a:spcPct val="0"/>
              </a:spcBef>
            </a:pPr>
            <a:r>
              <a:rPr lang="en-US" dirty="0"/>
              <a:t>– A combination of any of the above</a:t>
            </a:r>
            <a:endParaRPr lang="en-US" dirty="0">
              <a:latin typeface="Segoe UI"/>
              <a:ea typeface="+mj-ea"/>
              <a:cs typeface="Segoe UI"/>
            </a:endParaRPr>
          </a:p>
          <a:p>
            <a:pPr>
              <a:lnSpc>
                <a:spcPct val="90000"/>
              </a:lnSpc>
              <a:spcBef>
                <a:spcPct val="0"/>
              </a:spcBef>
            </a:pPr>
            <a:r>
              <a:rPr lang="en-US" dirty="0">
                <a:latin typeface="Segoe UI"/>
                <a:ea typeface="+mj-ea"/>
                <a:cs typeface="Segoe UI"/>
              </a:rPr>
              <a:t> </a:t>
            </a:r>
          </a:p>
          <a:p>
            <a:pPr marL="342900" indent="-342900">
              <a:lnSpc>
                <a:spcPct val="90000"/>
              </a:lnSpc>
              <a:spcBef>
                <a:spcPct val="0"/>
              </a:spcBef>
              <a:buFont typeface="Arial" panose="020B0604020202020204" pitchFamily="34" charset="0"/>
              <a:buChar char="•"/>
            </a:pPr>
            <a:endParaRPr lang="en-US" dirty="0">
              <a:latin typeface="Segoe UI"/>
              <a:ea typeface="+mj-ea"/>
              <a:cs typeface="Segoe UI"/>
            </a:endParaRPr>
          </a:p>
        </p:txBody>
      </p:sp>
    </p:spTree>
    <p:extLst>
      <p:ext uri="{BB962C8B-B14F-4D97-AF65-F5344CB8AC3E}">
        <p14:creationId xmlns:p14="http://schemas.microsoft.com/office/powerpoint/2010/main" val="34805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219EB-EE48-4366-7493-DF46A4E09246}"/>
            </a:ext>
          </a:extLst>
        </p:cNvPr>
        <p:cNvGrpSpPr/>
        <p:nvPr/>
      </p:nvGrpSpPr>
      <p:grpSpPr>
        <a:xfrm>
          <a:off x="0" y="0"/>
          <a:ext cx="0" cy="0"/>
          <a:chOff x="0" y="0"/>
          <a:chExt cx="0" cy="0"/>
        </a:xfrm>
      </p:grpSpPr>
      <p:pic>
        <p:nvPicPr>
          <p:cNvPr id="15" name="Picture 2">
            <a:extLst>
              <a:ext uri="{FF2B5EF4-FFF2-40B4-BE49-F238E27FC236}">
                <a16:creationId xmlns:a16="http://schemas.microsoft.com/office/drawing/2014/main" id="{ED48AB16-9DD3-4D17-07FE-4DC5ECD7F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755" y="3838231"/>
            <a:ext cx="4619946" cy="286200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B0380898-8446-85EE-CD7C-D9DF8EFF7051}"/>
              </a:ext>
            </a:extLst>
          </p:cNvPr>
          <p:cNvPicPr>
            <a:picLocks noChangeAspect="1"/>
          </p:cNvPicPr>
          <p:nvPr/>
        </p:nvPicPr>
        <p:blipFill>
          <a:blip r:embed="rId4"/>
          <a:stretch>
            <a:fillRect/>
          </a:stretch>
        </p:blipFill>
        <p:spPr>
          <a:xfrm>
            <a:off x="11691307" y="156743"/>
            <a:ext cx="340025" cy="374899"/>
          </a:xfrm>
          <a:prstGeom prst="rect">
            <a:avLst/>
          </a:prstGeom>
        </p:spPr>
      </p:pic>
      <p:sp>
        <p:nvSpPr>
          <p:cNvPr id="77" name="Title 3">
            <a:extLst>
              <a:ext uri="{FF2B5EF4-FFF2-40B4-BE49-F238E27FC236}">
                <a16:creationId xmlns:a16="http://schemas.microsoft.com/office/drawing/2014/main" id="{19DDFFCF-4BCC-5F18-6006-9F3B9208A93E}"/>
              </a:ext>
            </a:extLst>
          </p:cNvPr>
          <p:cNvSpPr txBox="1">
            <a:spLocks/>
          </p:cNvSpPr>
          <p:nvPr/>
        </p:nvSpPr>
        <p:spPr>
          <a:xfrm>
            <a:off x="393523" y="157760"/>
            <a:ext cx="10983132" cy="747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lumMod val="50000"/>
                  </a:schemeClr>
                </a:solidFill>
                <a:latin typeface="Segoe UI"/>
                <a:cs typeface="Segoe UI Semibold"/>
              </a:rPr>
              <a:t>Risks</a:t>
            </a:r>
            <a:endParaRPr lang="en-US" dirty="0"/>
          </a:p>
        </p:txBody>
      </p:sp>
      <p:sp>
        <p:nvSpPr>
          <p:cNvPr id="4" name="TextBox 3">
            <a:extLst>
              <a:ext uri="{FF2B5EF4-FFF2-40B4-BE49-F238E27FC236}">
                <a16:creationId xmlns:a16="http://schemas.microsoft.com/office/drawing/2014/main" id="{0A3CACEF-088C-7A82-C96A-00443669050E}"/>
              </a:ext>
            </a:extLst>
          </p:cNvPr>
          <p:cNvSpPr txBox="1"/>
          <p:nvPr/>
        </p:nvSpPr>
        <p:spPr>
          <a:xfrm>
            <a:off x="393523" y="829783"/>
            <a:ext cx="8505928" cy="336439"/>
          </a:xfrm>
          <a:prstGeom prst="rect">
            <a:avLst/>
          </a:prstGeom>
          <a:noFill/>
        </p:spPr>
        <p:txBody>
          <a:bodyPr wrap="square" lIns="91440" tIns="45720" rIns="91440" bIns="45720" rtlCol="0" anchor="t">
            <a:spAutoFit/>
          </a:bodyPr>
          <a:lstStyle>
            <a:defPPr>
              <a:defRPr lang="en-US"/>
            </a:defPPr>
            <a:lvl1pPr algn="ctr">
              <a:lnSpc>
                <a:spcPct val="107000"/>
              </a:lnSpc>
              <a:spcAft>
                <a:spcPts val="800"/>
              </a:spcAft>
              <a:defRPr sz="1600" kern="100">
                <a:solidFill>
                  <a:srgbClr val="203864"/>
                </a:solidFill>
                <a:effectLst/>
                <a:latin typeface="Segoe UI Semibold"/>
                <a:ea typeface="Calibri"/>
                <a:cs typeface="Segoe UI Semibold"/>
              </a:defRPr>
            </a:lvl1pPr>
          </a:lstStyle>
          <a:p>
            <a:pPr algn="l"/>
            <a:r>
              <a:rPr lang="en-US" dirty="0"/>
              <a:t>Of a structured product</a:t>
            </a:r>
          </a:p>
        </p:txBody>
      </p:sp>
      <p:sp>
        <p:nvSpPr>
          <p:cNvPr id="7" name="TextBox 6">
            <a:extLst>
              <a:ext uri="{FF2B5EF4-FFF2-40B4-BE49-F238E27FC236}">
                <a16:creationId xmlns:a16="http://schemas.microsoft.com/office/drawing/2014/main" id="{CFBBDEFD-086F-5973-98F1-34AD99B5C4FE}"/>
              </a:ext>
            </a:extLst>
          </p:cNvPr>
          <p:cNvSpPr txBox="1"/>
          <p:nvPr/>
        </p:nvSpPr>
        <p:spPr>
          <a:xfrm>
            <a:off x="519045" y="905523"/>
            <a:ext cx="10732088" cy="2585323"/>
          </a:xfrm>
          <a:prstGeom prst="rect">
            <a:avLst/>
          </a:prstGeom>
          <a:noFill/>
        </p:spPr>
        <p:txBody>
          <a:bodyPr wrap="square">
            <a:spAutoFit/>
          </a:bodyPr>
          <a:lstStyle/>
          <a:p>
            <a:pPr>
              <a:lnSpc>
                <a:spcPct val="90000"/>
              </a:lnSpc>
              <a:spcBef>
                <a:spcPct val="0"/>
              </a:spcBef>
            </a:pPr>
            <a:endParaRPr lang="en-US" dirty="0">
              <a:latin typeface="Segoe UI"/>
              <a:ea typeface="+mj-ea"/>
              <a:cs typeface="Segoe UI"/>
            </a:endParaRPr>
          </a:p>
          <a:p>
            <a:pPr>
              <a:lnSpc>
                <a:spcPct val="90000"/>
              </a:lnSpc>
              <a:spcBef>
                <a:spcPct val="0"/>
              </a:spcBef>
            </a:pPr>
            <a:endParaRPr lang="en-US" dirty="0">
              <a:latin typeface="Segoe UI"/>
              <a:ea typeface="+mj-ea"/>
              <a:cs typeface="Segoe UI"/>
            </a:endParaRPr>
          </a:p>
          <a:p>
            <a:pPr>
              <a:lnSpc>
                <a:spcPct val="90000"/>
              </a:lnSpc>
              <a:spcBef>
                <a:spcPct val="0"/>
              </a:spcBef>
            </a:pPr>
            <a:endParaRPr lang="en-US" dirty="0"/>
          </a:p>
          <a:p>
            <a:pPr>
              <a:lnSpc>
                <a:spcPct val="90000"/>
              </a:lnSpc>
              <a:spcBef>
                <a:spcPct val="0"/>
              </a:spcBef>
            </a:pPr>
            <a:r>
              <a:rPr lang="en-US" b="1" dirty="0"/>
              <a:t>Credit Risk</a:t>
            </a:r>
          </a:p>
          <a:p>
            <a:pPr marL="342900" indent="-342900">
              <a:lnSpc>
                <a:spcPct val="90000"/>
              </a:lnSpc>
              <a:spcBef>
                <a:spcPct val="0"/>
              </a:spcBef>
              <a:buFont typeface="Arial" panose="020B0604020202020204" pitchFamily="34" charset="0"/>
              <a:buChar char="•"/>
            </a:pPr>
            <a:r>
              <a:rPr lang="en-US" dirty="0"/>
              <a:t>A structured note is issued as an obligation of a corporate issuer. Because the note or warrant is not backed by any collateral, any payment on these structured products, including any repayment of principal and any feature reducing downside market risk, depends solely on the ability of the issuer to pay. </a:t>
            </a:r>
          </a:p>
          <a:p>
            <a:pPr marL="342900" indent="-342900">
              <a:lnSpc>
                <a:spcPct val="90000"/>
              </a:lnSpc>
              <a:spcBef>
                <a:spcPct val="0"/>
              </a:spcBef>
              <a:buFont typeface="Arial" panose="020B0604020202020204" pitchFamily="34" charset="0"/>
              <a:buChar char="•"/>
            </a:pPr>
            <a:endParaRPr lang="en-US" dirty="0"/>
          </a:p>
          <a:p>
            <a:pPr marL="342900" indent="-342900">
              <a:lnSpc>
                <a:spcPct val="90000"/>
              </a:lnSpc>
              <a:spcBef>
                <a:spcPct val="0"/>
              </a:spcBef>
              <a:buFont typeface="Arial" panose="020B0604020202020204" pitchFamily="34" charset="0"/>
              <a:buChar char="•"/>
            </a:pPr>
            <a:r>
              <a:rPr lang="en-US" dirty="0"/>
              <a:t>If the issuer is bankrupt or is otherwise unable to pay its obligations as they come due, you may lose some or all your investment in the structured product. </a:t>
            </a:r>
            <a:endParaRPr lang="en-US" dirty="0">
              <a:latin typeface="Segoe UI"/>
              <a:ea typeface="+mj-ea"/>
              <a:cs typeface="Segoe UI"/>
            </a:endParaRPr>
          </a:p>
        </p:txBody>
      </p:sp>
      <p:sp>
        <p:nvSpPr>
          <p:cNvPr id="2" name="TextBox 1">
            <a:extLst>
              <a:ext uri="{FF2B5EF4-FFF2-40B4-BE49-F238E27FC236}">
                <a16:creationId xmlns:a16="http://schemas.microsoft.com/office/drawing/2014/main" id="{44BC7FCD-228D-EC29-8E27-AAAE0DD78126}"/>
              </a:ext>
            </a:extLst>
          </p:cNvPr>
          <p:cNvSpPr txBox="1"/>
          <p:nvPr/>
        </p:nvSpPr>
        <p:spPr>
          <a:xfrm>
            <a:off x="644567" y="3180149"/>
            <a:ext cx="7743783" cy="2834622"/>
          </a:xfrm>
          <a:prstGeom prst="rect">
            <a:avLst/>
          </a:prstGeom>
          <a:noFill/>
        </p:spPr>
        <p:txBody>
          <a:bodyPr wrap="square">
            <a:spAutoFit/>
          </a:bodyPr>
          <a:lstStyle/>
          <a:p>
            <a:pPr>
              <a:lnSpc>
                <a:spcPct val="90000"/>
              </a:lnSpc>
              <a:spcBef>
                <a:spcPct val="0"/>
              </a:spcBef>
            </a:pPr>
            <a:endParaRPr lang="en-US" dirty="0">
              <a:latin typeface="Segoe UI"/>
              <a:ea typeface="+mj-ea"/>
              <a:cs typeface="Segoe UI"/>
            </a:endParaRPr>
          </a:p>
          <a:p>
            <a:pPr>
              <a:lnSpc>
                <a:spcPct val="90000"/>
              </a:lnSpc>
              <a:spcBef>
                <a:spcPct val="0"/>
              </a:spcBef>
            </a:pPr>
            <a:endParaRPr lang="en-US" dirty="0">
              <a:latin typeface="Segoe UI"/>
              <a:ea typeface="+mj-ea"/>
              <a:cs typeface="Segoe UI"/>
            </a:endParaRPr>
          </a:p>
          <a:p>
            <a:pPr>
              <a:lnSpc>
                <a:spcPct val="90000"/>
              </a:lnSpc>
              <a:spcBef>
                <a:spcPct val="0"/>
              </a:spcBef>
            </a:pPr>
            <a:endParaRPr lang="en-US" dirty="0"/>
          </a:p>
          <a:p>
            <a:pPr>
              <a:lnSpc>
                <a:spcPct val="90000"/>
              </a:lnSpc>
              <a:spcBef>
                <a:spcPct val="0"/>
              </a:spcBef>
            </a:pPr>
            <a:r>
              <a:rPr lang="en-US" b="1" dirty="0"/>
              <a:t>Market Risk / Other Risks</a:t>
            </a:r>
          </a:p>
          <a:p>
            <a:pPr marL="342900" indent="-342900">
              <a:lnSpc>
                <a:spcPct val="90000"/>
              </a:lnSpc>
              <a:spcBef>
                <a:spcPct val="0"/>
              </a:spcBef>
              <a:buFont typeface="Arial" panose="020B0604020202020204" pitchFamily="34" charset="0"/>
              <a:buChar char="•"/>
            </a:pPr>
            <a:r>
              <a:rPr lang="en-US" dirty="0"/>
              <a:t>The payment on a structured product is economically similar to a combination of a bond with one or more options or derivative instruments. Therefore, when a structured product is created, its terms and features are based on factors that can affect the pricing of bonds and options. </a:t>
            </a:r>
          </a:p>
          <a:p>
            <a:pPr marL="342900" indent="-342900">
              <a:lnSpc>
                <a:spcPct val="90000"/>
              </a:lnSpc>
              <a:spcBef>
                <a:spcPct val="0"/>
              </a:spcBef>
              <a:buFont typeface="Arial" panose="020B0604020202020204" pitchFamily="34" charset="0"/>
              <a:buChar char="•"/>
            </a:pPr>
            <a:endParaRPr lang="en-US" dirty="0">
              <a:latin typeface="Segoe UI"/>
              <a:ea typeface="+mj-ea"/>
              <a:cs typeface="Segoe UI"/>
            </a:endParaRPr>
          </a:p>
          <a:p>
            <a:pPr marL="342900" indent="-342900">
              <a:lnSpc>
                <a:spcPct val="90000"/>
              </a:lnSpc>
              <a:spcBef>
                <a:spcPct val="0"/>
              </a:spcBef>
              <a:buFont typeface="Arial" panose="020B0604020202020204" pitchFamily="34" charset="0"/>
              <a:buChar char="•"/>
            </a:pPr>
            <a:r>
              <a:rPr lang="en-US" dirty="0"/>
              <a:t>Other risks include tax and regulatory changes, liquidity risk, reinvestment risks etc.</a:t>
            </a:r>
          </a:p>
        </p:txBody>
      </p:sp>
    </p:spTree>
    <p:extLst>
      <p:ext uri="{BB962C8B-B14F-4D97-AF65-F5344CB8AC3E}">
        <p14:creationId xmlns:p14="http://schemas.microsoft.com/office/powerpoint/2010/main" val="140129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F5E01-CB9B-3BDD-73AF-CC000429D9A9}"/>
            </a:ext>
          </a:extLst>
        </p:cNvPr>
        <p:cNvGrpSpPr/>
        <p:nvPr/>
      </p:nvGrpSpPr>
      <p:grpSpPr>
        <a:xfrm>
          <a:off x="0" y="0"/>
          <a:ext cx="0" cy="0"/>
          <a:chOff x="0" y="0"/>
          <a:chExt cx="0" cy="0"/>
        </a:xfrm>
      </p:grpSpPr>
      <p:pic>
        <p:nvPicPr>
          <p:cNvPr id="73" name="Picture 72">
            <a:extLst>
              <a:ext uri="{FF2B5EF4-FFF2-40B4-BE49-F238E27FC236}">
                <a16:creationId xmlns:a16="http://schemas.microsoft.com/office/drawing/2014/main" id="{8853CCFA-604A-36D5-5D4E-1C8D440B787D}"/>
              </a:ext>
            </a:extLst>
          </p:cNvPr>
          <p:cNvPicPr>
            <a:picLocks noChangeAspect="1"/>
          </p:cNvPicPr>
          <p:nvPr/>
        </p:nvPicPr>
        <p:blipFill>
          <a:blip r:embed="rId3"/>
          <a:stretch>
            <a:fillRect/>
          </a:stretch>
        </p:blipFill>
        <p:spPr>
          <a:xfrm>
            <a:off x="11691307" y="156743"/>
            <a:ext cx="340025" cy="374899"/>
          </a:xfrm>
          <a:prstGeom prst="rect">
            <a:avLst/>
          </a:prstGeom>
        </p:spPr>
      </p:pic>
      <p:sp>
        <p:nvSpPr>
          <p:cNvPr id="77" name="Title 3">
            <a:extLst>
              <a:ext uri="{FF2B5EF4-FFF2-40B4-BE49-F238E27FC236}">
                <a16:creationId xmlns:a16="http://schemas.microsoft.com/office/drawing/2014/main" id="{7ED501E3-AD84-C15D-FCD1-D87CF5A44DE5}"/>
              </a:ext>
            </a:extLst>
          </p:cNvPr>
          <p:cNvSpPr txBox="1">
            <a:spLocks/>
          </p:cNvSpPr>
          <p:nvPr/>
        </p:nvSpPr>
        <p:spPr>
          <a:xfrm>
            <a:off x="393523" y="157760"/>
            <a:ext cx="10983132" cy="747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lumMod val="50000"/>
                  </a:schemeClr>
                </a:solidFill>
                <a:latin typeface="Segoe UI"/>
                <a:cs typeface="Segoe UI Semibold"/>
              </a:rPr>
              <a:t>Types</a:t>
            </a:r>
            <a:endParaRPr lang="en-US" dirty="0"/>
          </a:p>
        </p:txBody>
      </p:sp>
      <p:sp>
        <p:nvSpPr>
          <p:cNvPr id="4" name="TextBox 3">
            <a:extLst>
              <a:ext uri="{FF2B5EF4-FFF2-40B4-BE49-F238E27FC236}">
                <a16:creationId xmlns:a16="http://schemas.microsoft.com/office/drawing/2014/main" id="{4F691FF9-3FC0-35B2-ECA3-62BBA7863708}"/>
              </a:ext>
            </a:extLst>
          </p:cNvPr>
          <p:cNvSpPr txBox="1"/>
          <p:nvPr/>
        </p:nvSpPr>
        <p:spPr>
          <a:xfrm>
            <a:off x="393523" y="829783"/>
            <a:ext cx="8505928" cy="336439"/>
          </a:xfrm>
          <a:prstGeom prst="rect">
            <a:avLst/>
          </a:prstGeom>
          <a:noFill/>
        </p:spPr>
        <p:txBody>
          <a:bodyPr wrap="square" lIns="91440" tIns="45720" rIns="91440" bIns="45720" rtlCol="0" anchor="t">
            <a:spAutoFit/>
          </a:bodyPr>
          <a:lstStyle>
            <a:defPPr>
              <a:defRPr lang="en-US"/>
            </a:defPPr>
            <a:lvl1pPr algn="ctr">
              <a:lnSpc>
                <a:spcPct val="107000"/>
              </a:lnSpc>
              <a:spcAft>
                <a:spcPts val="800"/>
              </a:spcAft>
              <a:defRPr sz="1600" kern="100">
                <a:solidFill>
                  <a:srgbClr val="203864"/>
                </a:solidFill>
                <a:effectLst/>
                <a:latin typeface="Segoe UI Semibold"/>
                <a:ea typeface="Calibri"/>
                <a:cs typeface="Segoe UI Semibold"/>
              </a:defRPr>
            </a:lvl1pPr>
          </a:lstStyle>
          <a:p>
            <a:pPr algn="l"/>
            <a:r>
              <a:rPr lang="en-US" dirty="0"/>
              <a:t>Of a structured product</a:t>
            </a:r>
          </a:p>
        </p:txBody>
      </p:sp>
      <p:sp>
        <p:nvSpPr>
          <p:cNvPr id="2" name="TextBox 1">
            <a:extLst>
              <a:ext uri="{FF2B5EF4-FFF2-40B4-BE49-F238E27FC236}">
                <a16:creationId xmlns:a16="http://schemas.microsoft.com/office/drawing/2014/main" id="{604221F9-FEE1-BCF6-A4EE-45DC8051E009}"/>
              </a:ext>
            </a:extLst>
          </p:cNvPr>
          <p:cNvSpPr txBox="1"/>
          <p:nvPr/>
        </p:nvSpPr>
        <p:spPr>
          <a:xfrm>
            <a:off x="4589573" y="4846003"/>
            <a:ext cx="6939482" cy="1837426"/>
          </a:xfrm>
          <a:prstGeom prst="rect">
            <a:avLst/>
          </a:prstGeom>
          <a:noFill/>
        </p:spPr>
        <p:txBody>
          <a:bodyPr wrap="square">
            <a:spAutoFit/>
          </a:bodyPr>
          <a:lstStyle/>
          <a:p>
            <a:pPr algn="just">
              <a:lnSpc>
                <a:spcPct val="90000"/>
              </a:lnSpc>
              <a:spcBef>
                <a:spcPct val="0"/>
              </a:spcBef>
            </a:pPr>
            <a:endParaRPr lang="en-US" dirty="0"/>
          </a:p>
          <a:p>
            <a:pPr algn="just">
              <a:lnSpc>
                <a:spcPct val="90000"/>
              </a:lnSpc>
              <a:spcBef>
                <a:spcPct val="0"/>
              </a:spcBef>
            </a:pPr>
            <a:r>
              <a:rPr lang="en-US" dirty="0"/>
              <a:t>Enhanced Participation strategies provide investors with upside market exposure which may be limited by a maximum gain, or provide uncapped participation in the performance of the underlying asset. Strategies may have full downside market exposure, or they can be structured with features that may reduce downside market exposure at maturity. </a:t>
            </a:r>
          </a:p>
        </p:txBody>
      </p:sp>
      <p:grpSp>
        <p:nvGrpSpPr>
          <p:cNvPr id="3" name="Group 2">
            <a:extLst>
              <a:ext uri="{FF2B5EF4-FFF2-40B4-BE49-F238E27FC236}">
                <a16:creationId xmlns:a16="http://schemas.microsoft.com/office/drawing/2014/main" id="{AE7DD909-5CA9-96A3-A51D-44095672C5C6}"/>
              </a:ext>
            </a:extLst>
          </p:cNvPr>
          <p:cNvGrpSpPr/>
          <p:nvPr/>
        </p:nvGrpSpPr>
        <p:grpSpPr>
          <a:xfrm>
            <a:off x="227945" y="5431980"/>
            <a:ext cx="4090056" cy="1001524"/>
            <a:chOff x="1311696" y="886207"/>
            <a:chExt cx="5042805" cy="1386471"/>
          </a:xfrm>
          <a:solidFill>
            <a:srgbClr val="75BC5C"/>
          </a:solidFill>
        </p:grpSpPr>
        <p:sp>
          <p:nvSpPr>
            <p:cNvPr id="5" name="Flowchart: Terminator 4">
              <a:extLst>
                <a:ext uri="{FF2B5EF4-FFF2-40B4-BE49-F238E27FC236}">
                  <a16:creationId xmlns:a16="http://schemas.microsoft.com/office/drawing/2014/main" id="{4F1A520E-31EA-AD76-7582-27F66CAEB1A4}"/>
                </a:ext>
              </a:extLst>
            </p:cNvPr>
            <p:cNvSpPr/>
            <p:nvPr/>
          </p:nvSpPr>
          <p:spPr>
            <a:xfrm>
              <a:off x="1311696" y="886207"/>
              <a:ext cx="5042805" cy="1386471"/>
            </a:xfrm>
            <a:prstGeom prst="flowChartTerminator">
              <a:avLst/>
            </a:prstGeom>
            <a:solidFill>
              <a:srgbClr val="23772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6" name="TextBox 5">
              <a:extLst>
                <a:ext uri="{FF2B5EF4-FFF2-40B4-BE49-F238E27FC236}">
                  <a16:creationId xmlns:a16="http://schemas.microsoft.com/office/drawing/2014/main" id="{B0F5A1FF-62FC-EF1B-5497-D5E89188BF2B}"/>
                </a:ext>
              </a:extLst>
            </p:cNvPr>
            <p:cNvSpPr txBox="1"/>
            <p:nvPr/>
          </p:nvSpPr>
          <p:spPr>
            <a:xfrm>
              <a:off x="1768647" y="993784"/>
              <a:ext cx="3799789" cy="1150400"/>
            </a:xfrm>
            <a:prstGeom prst="rect">
              <a:avLst/>
            </a:prstGeom>
            <a:noFill/>
          </p:spPr>
          <p:txBody>
            <a:bodyPr wrap="square" lIns="91440" tIns="45720" rIns="91440" bIns="45720" anchor="t">
              <a:spAutoFit/>
            </a:bodyPr>
            <a:lstStyle/>
            <a:p>
              <a:r>
                <a:rPr lang="en-US" altLang="zh-CN" sz="2400" b="1" dirty="0">
                  <a:solidFill>
                    <a:schemeClr val="bg1"/>
                  </a:solidFill>
                  <a:latin typeface="Segoe UI"/>
                  <a:ea typeface="等线"/>
                  <a:cs typeface="Segoe UI"/>
                </a:rPr>
                <a:t>Enhanced Participation</a:t>
              </a:r>
              <a:endParaRPr lang="en-US" altLang="zh-CN" sz="2400" b="1" dirty="0">
                <a:solidFill>
                  <a:schemeClr val="bg1"/>
                </a:solidFill>
                <a:latin typeface="Segoe UI" panose="020B0502040204020203" pitchFamily="34" charset="0"/>
                <a:ea typeface="等线"/>
                <a:cs typeface="Segoe UI" panose="020B0502040204020203" pitchFamily="34" charset="0"/>
              </a:endParaRPr>
            </a:p>
          </p:txBody>
        </p:sp>
      </p:grpSp>
      <p:sp>
        <p:nvSpPr>
          <p:cNvPr id="9" name="TextBox 8">
            <a:extLst>
              <a:ext uri="{FF2B5EF4-FFF2-40B4-BE49-F238E27FC236}">
                <a16:creationId xmlns:a16="http://schemas.microsoft.com/office/drawing/2014/main" id="{6D0A25E4-3690-A750-EC95-C39AD70D0340}"/>
              </a:ext>
            </a:extLst>
          </p:cNvPr>
          <p:cNvSpPr txBox="1"/>
          <p:nvPr/>
        </p:nvSpPr>
        <p:spPr>
          <a:xfrm>
            <a:off x="4589573" y="3259029"/>
            <a:ext cx="6859477" cy="1338828"/>
          </a:xfrm>
          <a:prstGeom prst="rect">
            <a:avLst/>
          </a:prstGeom>
          <a:noFill/>
        </p:spPr>
        <p:txBody>
          <a:bodyPr wrap="square">
            <a:spAutoFit/>
          </a:bodyPr>
          <a:lstStyle>
            <a:defPPr>
              <a:defRPr lang="en-US"/>
            </a:defPPr>
            <a:lvl1pPr algn="just">
              <a:lnSpc>
                <a:spcPct val="90000"/>
              </a:lnSpc>
              <a:spcBef>
                <a:spcPct val="0"/>
              </a:spcBef>
            </a:lvl1pPr>
          </a:lstStyle>
          <a:p>
            <a:r>
              <a:rPr lang="en-US" dirty="0"/>
              <a:t>Enhanced Yield strategies may provide investors the opportunity to generate yields higher than prevailing rates in traditional fixed income products. Investors potentially face the full downside market risk of the underlying asset or assets, however downside market exposure may be reduced by a contingent protection feature at maturity. </a:t>
            </a:r>
            <a:endParaRPr lang="en-IN" dirty="0"/>
          </a:p>
        </p:txBody>
      </p:sp>
      <p:sp>
        <p:nvSpPr>
          <p:cNvPr id="11" name="Flowchart: Terminator 10">
            <a:extLst>
              <a:ext uri="{FF2B5EF4-FFF2-40B4-BE49-F238E27FC236}">
                <a16:creationId xmlns:a16="http://schemas.microsoft.com/office/drawing/2014/main" id="{D50FA511-21E9-BA29-2423-C39FE5C2C92F}"/>
              </a:ext>
            </a:extLst>
          </p:cNvPr>
          <p:cNvSpPr/>
          <p:nvPr/>
        </p:nvSpPr>
        <p:spPr>
          <a:xfrm>
            <a:off x="227945" y="3427682"/>
            <a:ext cx="4090056" cy="1001524"/>
          </a:xfrm>
          <a:prstGeom prst="flowChartTerminator">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3" name="TextBox 12">
            <a:extLst>
              <a:ext uri="{FF2B5EF4-FFF2-40B4-BE49-F238E27FC236}">
                <a16:creationId xmlns:a16="http://schemas.microsoft.com/office/drawing/2014/main" id="{F136440E-9353-3D44-B17A-A539EB4C96D2}"/>
              </a:ext>
            </a:extLst>
          </p:cNvPr>
          <p:cNvSpPr txBox="1"/>
          <p:nvPr/>
        </p:nvSpPr>
        <p:spPr>
          <a:xfrm>
            <a:off x="598563" y="3512945"/>
            <a:ext cx="3081886" cy="830997"/>
          </a:xfrm>
          <a:prstGeom prst="rect">
            <a:avLst/>
          </a:prstGeom>
          <a:noFill/>
        </p:spPr>
        <p:txBody>
          <a:bodyPr wrap="square" lIns="91440" tIns="45720" rIns="91440" bIns="45720" anchor="t">
            <a:spAutoFit/>
          </a:bodyPr>
          <a:lstStyle/>
          <a:p>
            <a:r>
              <a:rPr lang="en-US" altLang="zh-CN" sz="2400" b="1" dirty="0">
                <a:solidFill>
                  <a:schemeClr val="bg1"/>
                </a:solidFill>
                <a:latin typeface="Segoe UI"/>
                <a:ea typeface="等线"/>
                <a:cs typeface="Segoe UI"/>
              </a:rPr>
              <a:t>Enhanced </a:t>
            </a:r>
          </a:p>
          <a:p>
            <a:r>
              <a:rPr lang="en-US" altLang="zh-CN" sz="2400" b="1" dirty="0">
                <a:solidFill>
                  <a:schemeClr val="bg1"/>
                </a:solidFill>
                <a:latin typeface="Segoe UI"/>
                <a:ea typeface="等线"/>
                <a:cs typeface="Segoe UI"/>
              </a:rPr>
              <a:t>Yield</a:t>
            </a:r>
            <a:endParaRPr lang="en-US" altLang="zh-CN" sz="2400" b="1" dirty="0">
              <a:solidFill>
                <a:schemeClr val="bg1"/>
              </a:solidFill>
              <a:latin typeface="Segoe UI" panose="020B0502040204020203" pitchFamily="34" charset="0"/>
              <a:ea typeface="等线"/>
              <a:cs typeface="Segoe UI" panose="020B0502040204020203" pitchFamily="34" charset="0"/>
            </a:endParaRPr>
          </a:p>
        </p:txBody>
      </p:sp>
      <p:sp>
        <p:nvSpPr>
          <p:cNvPr id="14" name="Flowchart: Terminator 13">
            <a:extLst>
              <a:ext uri="{FF2B5EF4-FFF2-40B4-BE49-F238E27FC236}">
                <a16:creationId xmlns:a16="http://schemas.microsoft.com/office/drawing/2014/main" id="{2B8C2D84-0719-D22B-AE63-9450990A3B16}"/>
              </a:ext>
            </a:extLst>
          </p:cNvPr>
          <p:cNvSpPr/>
          <p:nvPr/>
        </p:nvSpPr>
        <p:spPr>
          <a:xfrm>
            <a:off x="227945" y="1339368"/>
            <a:ext cx="4090056" cy="1001524"/>
          </a:xfrm>
          <a:prstGeom prst="flowChartTerminator">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6" name="TextBox 15">
            <a:extLst>
              <a:ext uri="{FF2B5EF4-FFF2-40B4-BE49-F238E27FC236}">
                <a16:creationId xmlns:a16="http://schemas.microsoft.com/office/drawing/2014/main" id="{9C8056B3-7C59-B46A-162C-33318BD9C49D}"/>
              </a:ext>
            </a:extLst>
          </p:cNvPr>
          <p:cNvSpPr txBox="1"/>
          <p:nvPr/>
        </p:nvSpPr>
        <p:spPr>
          <a:xfrm>
            <a:off x="598563" y="1424631"/>
            <a:ext cx="3081886" cy="830997"/>
          </a:xfrm>
          <a:prstGeom prst="rect">
            <a:avLst/>
          </a:prstGeom>
          <a:noFill/>
        </p:spPr>
        <p:txBody>
          <a:bodyPr wrap="square" lIns="91440" tIns="45720" rIns="91440" bIns="45720" anchor="t">
            <a:spAutoFit/>
          </a:bodyPr>
          <a:lstStyle/>
          <a:p>
            <a:r>
              <a:rPr lang="en-US" altLang="zh-CN" sz="2400" b="1" dirty="0">
                <a:solidFill>
                  <a:schemeClr val="bg1"/>
                </a:solidFill>
                <a:latin typeface="Segoe UI"/>
                <a:ea typeface="等线"/>
                <a:cs typeface="Segoe UI"/>
              </a:rPr>
              <a:t>Preserve</a:t>
            </a:r>
          </a:p>
          <a:p>
            <a:r>
              <a:rPr lang="en-US" altLang="zh-CN" sz="2400" b="1" dirty="0">
                <a:solidFill>
                  <a:schemeClr val="bg1"/>
                </a:solidFill>
                <a:latin typeface="Segoe UI"/>
                <a:ea typeface="等线"/>
                <a:cs typeface="Segoe UI"/>
              </a:rPr>
              <a:t>Capital</a:t>
            </a:r>
            <a:endParaRPr lang="en-US" altLang="zh-CN" sz="2400" b="1" dirty="0">
              <a:solidFill>
                <a:schemeClr val="bg1"/>
              </a:solidFill>
              <a:latin typeface="Segoe UI" panose="020B0502040204020203" pitchFamily="34" charset="0"/>
              <a:ea typeface="等线"/>
              <a:cs typeface="Segoe UI" panose="020B0502040204020203" pitchFamily="34" charset="0"/>
            </a:endParaRPr>
          </a:p>
        </p:txBody>
      </p:sp>
      <p:sp>
        <p:nvSpPr>
          <p:cNvPr id="18" name="TextBox 17">
            <a:extLst>
              <a:ext uri="{FF2B5EF4-FFF2-40B4-BE49-F238E27FC236}">
                <a16:creationId xmlns:a16="http://schemas.microsoft.com/office/drawing/2014/main" id="{8CD3DCB5-D3E2-D16A-913F-6731E0A83E2F}"/>
              </a:ext>
            </a:extLst>
          </p:cNvPr>
          <p:cNvSpPr txBox="1"/>
          <p:nvPr/>
        </p:nvSpPr>
        <p:spPr>
          <a:xfrm>
            <a:off x="4558561" y="1290859"/>
            <a:ext cx="6921500" cy="1338828"/>
          </a:xfrm>
          <a:prstGeom prst="rect">
            <a:avLst/>
          </a:prstGeom>
          <a:noFill/>
        </p:spPr>
        <p:txBody>
          <a:bodyPr wrap="square">
            <a:spAutoFit/>
          </a:bodyPr>
          <a:lstStyle>
            <a:defPPr>
              <a:defRPr lang="en-US"/>
            </a:defPPr>
            <a:lvl1pPr algn="just">
              <a:lnSpc>
                <a:spcPct val="90000"/>
              </a:lnSpc>
              <a:spcBef>
                <a:spcPct val="0"/>
              </a:spcBef>
              <a:defRPr/>
            </a:lvl1pPr>
          </a:lstStyle>
          <a:p>
            <a:r>
              <a:rPr lang="en-US" dirty="0"/>
              <a:t>Capital Preservation strategies are designed to complement and provide potential to outperform traditional fixed income investments. At maturity market downside risk is limited by the capital preservation feature, but investors must be willing to bear downside market risk prior to maturity.</a:t>
            </a:r>
            <a:endParaRPr lang="en-IN" dirty="0"/>
          </a:p>
        </p:txBody>
      </p:sp>
    </p:spTree>
    <p:extLst>
      <p:ext uri="{BB962C8B-B14F-4D97-AF65-F5344CB8AC3E}">
        <p14:creationId xmlns:p14="http://schemas.microsoft.com/office/powerpoint/2010/main" val="275120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495A3B-9DC7-6491-8151-FA453F12AD99}"/>
              </a:ext>
            </a:extLst>
          </p:cNvPr>
          <p:cNvPicPr>
            <a:picLocks noChangeAspect="1"/>
          </p:cNvPicPr>
          <p:nvPr/>
        </p:nvPicPr>
        <p:blipFill>
          <a:blip r:embed="rId2"/>
          <a:stretch>
            <a:fillRect/>
          </a:stretch>
        </p:blipFill>
        <p:spPr>
          <a:xfrm>
            <a:off x="4602410" y="0"/>
            <a:ext cx="7589590" cy="6858000"/>
          </a:xfrm>
          <a:prstGeom prst="rect">
            <a:avLst/>
          </a:prstGeom>
        </p:spPr>
      </p:pic>
      <p:pic>
        <p:nvPicPr>
          <p:cNvPr id="5" name="Picture 4">
            <a:extLst>
              <a:ext uri="{FF2B5EF4-FFF2-40B4-BE49-F238E27FC236}">
                <a16:creationId xmlns:a16="http://schemas.microsoft.com/office/drawing/2014/main" id="{C8B0634D-C579-78F0-A2B0-48E52128DD64}"/>
              </a:ext>
            </a:extLst>
          </p:cNvPr>
          <p:cNvPicPr>
            <a:picLocks noChangeAspect="1"/>
          </p:cNvPicPr>
          <p:nvPr/>
        </p:nvPicPr>
        <p:blipFill>
          <a:blip r:embed="rId3"/>
          <a:stretch>
            <a:fillRect/>
          </a:stretch>
        </p:blipFill>
        <p:spPr>
          <a:xfrm>
            <a:off x="85232" y="1892300"/>
            <a:ext cx="3534268" cy="2772162"/>
          </a:xfrm>
          <a:prstGeom prst="rect">
            <a:avLst/>
          </a:prstGeom>
        </p:spPr>
      </p:pic>
      <p:pic>
        <p:nvPicPr>
          <p:cNvPr id="6" name="Picture 5">
            <a:extLst>
              <a:ext uri="{FF2B5EF4-FFF2-40B4-BE49-F238E27FC236}">
                <a16:creationId xmlns:a16="http://schemas.microsoft.com/office/drawing/2014/main" id="{2202CDF1-F808-DF11-E28C-170441F58B57}"/>
              </a:ext>
            </a:extLst>
          </p:cNvPr>
          <p:cNvPicPr>
            <a:picLocks noChangeAspect="1"/>
          </p:cNvPicPr>
          <p:nvPr/>
        </p:nvPicPr>
        <p:blipFill>
          <a:blip r:embed="rId4"/>
          <a:stretch>
            <a:fillRect/>
          </a:stretch>
        </p:blipFill>
        <p:spPr>
          <a:xfrm>
            <a:off x="11691307" y="156743"/>
            <a:ext cx="340025" cy="374899"/>
          </a:xfrm>
          <a:prstGeom prst="rect">
            <a:avLst/>
          </a:prstGeom>
        </p:spPr>
      </p:pic>
      <p:sp>
        <p:nvSpPr>
          <p:cNvPr id="7" name="Title 3">
            <a:extLst>
              <a:ext uri="{FF2B5EF4-FFF2-40B4-BE49-F238E27FC236}">
                <a16:creationId xmlns:a16="http://schemas.microsoft.com/office/drawing/2014/main" id="{0E587E94-C54A-8CB7-B733-C2E4C46D59B7}"/>
              </a:ext>
            </a:extLst>
          </p:cNvPr>
          <p:cNvSpPr txBox="1">
            <a:spLocks/>
          </p:cNvSpPr>
          <p:nvPr/>
        </p:nvSpPr>
        <p:spPr>
          <a:xfrm>
            <a:off x="85232" y="-29690"/>
            <a:ext cx="10983132" cy="747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lumMod val="50000"/>
                  </a:schemeClr>
                </a:solidFill>
                <a:latin typeface="Segoe UI"/>
                <a:cs typeface="Segoe UI Semibold"/>
              </a:rPr>
              <a:t>Preserve Capital</a:t>
            </a:r>
            <a:endParaRPr lang="en-US" dirty="0"/>
          </a:p>
        </p:txBody>
      </p:sp>
    </p:spTree>
    <p:extLst>
      <p:ext uri="{BB962C8B-B14F-4D97-AF65-F5344CB8AC3E}">
        <p14:creationId xmlns:p14="http://schemas.microsoft.com/office/powerpoint/2010/main" val="16354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2E0A4-3CC8-B080-C96A-D1C6BFA4656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421FAB6-B99A-7C83-F176-AF3D0007A1A9}"/>
              </a:ext>
            </a:extLst>
          </p:cNvPr>
          <p:cNvPicPr>
            <a:picLocks noChangeAspect="1"/>
          </p:cNvPicPr>
          <p:nvPr/>
        </p:nvPicPr>
        <p:blipFill>
          <a:blip r:embed="rId2"/>
          <a:stretch>
            <a:fillRect/>
          </a:stretch>
        </p:blipFill>
        <p:spPr>
          <a:xfrm>
            <a:off x="172548" y="2032000"/>
            <a:ext cx="3203570" cy="2916683"/>
          </a:xfrm>
          <a:prstGeom prst="rect">
            <a:avLst/>
          </a:prstGeom>
        </p:spPr>
      </p:pic>
      <p:pic>
        <p:nvPicPr>
          <p:cNvPr id="6" name="Picture 5">
            <a:extLst>
              <a:ext uri="{FF2B5EF4-FFF2-40B4-BE49-F238E27FC236}">
                <a16:creationId xmlns:a16="http://schemas.microsoft.com/office/drawing/2014/main" id="{910BD74C-6ECB-E5F1-702A-ACB9877B91DD}"/>
              </a:ext>
            </a:extLst>
          </p:cNvPr>
          <p:cNvPicPr>
            <a:picLocks noChangeAspect="1"/>
          </p:cNvPicPr>
          <p:nvPr/>
        </p:nvPicPr>
        <p:blipFill>
          <a:blip r:embed="rId3"/>
          <a:stretch>
            <a:fillRect/>
          </a:stretch>
        </p:blipFill>
        <p:spPr>
          <a:xfrm>
            <a:off x="3712668" y="0"/>
            <a:ext cx="8476997" cy="6858000"/>
          </a:xfrm>
          <a:prstGeom prst="rect">
            <a:avLst/>
          </a:prstGeom>
        </p:spPr>
      </p:pic>
      <p:pic>
        <p:nvPicPr>
          <p:cNvPr id="7" name="Picture 6">
            <a:extLst>
              <a:ext uri="{FF2B5EF4-FFF2-40B4-BE49-F238E27FC236}">
                <a16:creationId xmlns:a16="http://schemas.microsoft.com/office/drawing/2014/main" id="{D2DF1EB5-FD94-79CB-7127-44A51F3F02AD}"/>
              </a:ext>
            </a:extLst>
          </p:cNvPr>
          <p:cNvPicPr>
            <a:picLocks noChangeAspect="1"/>
          </p:cNvPicPr>
          <p:nvPr/>
        </p:nvPicPr>
        <p:blipFill>
          <a:blip r:embed="rId4"/>
          <a:stretch>
            <a:fillRect/>
          </a:stretch>
        </p:blipFill>
        <p:spPr>
          <a:xfrm>
            <a:off x="11691307" y="156743"/>
            <a:ext cx="340025" cy="374899"/>
          </a:xfrm>
          <a:prstGeom prst="rect">
            <a:avLst/>
          </a:prstGeom>
        </p:spPr>
      </p:pic>
      <p:sp>
        <p:nvSpPr>
          <p:cNvPr id="8" name="Title 3">
            <a:extLst>
              <a:ext uri="{FF2B5EF4-FFF2-40B4-BE49-F238E27FC236}">
                <a16:creationId xmlns:a16="http://schemas.microsoft.com/office/drawing/2014/main" id="{FD3BA89F-E683-56D6-36EF-2FC5A27C8542}"/>
              </a:ext>
            </a:extLst>
          </p:cNvPr>
          <p:cNvSpPr txBox="1">
            <a:spLocks/>
          </p:cNvSpPr>
          <p:nvPr/>
        </p:nvSpPr>
        <p:spPr>
          <a:xfrm>
            <a:off x="85232" y="-29690"/>
            <a:ext cx="10983132" cy="747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lumMod val="50000"/>
                  </a:schemeClr>
                </a:solidFill>
                <a:latin typeface="Segoe UI"/>
                <a:cs typeface="Segoe UI Semibold"/>
              </a:rPr>
              <a:t>Enhance Yield</a:t>
            </a:r>
            <a:endParaRPr lang="en-US" dirty="0"/>
          </a:p>
        </p:txBody>
      </p:sp>
    </p:spTree>
    <p:extLst>
      <p:ext uri="{BB962C8B-B14F-4D97-AF65-F5344CB8AC3E}">
        <p14:creationId xmlns:p14="http://schemas.microsoft.com/office/powerpoint/2010/main" val="102181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DEA4A-F7FE-9491-DD7F-3A5BF342DAA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EC1B9A5-6E2C-5541-94AB-FF4F579A279E}"/>
              </a:ext>
            </a:extLst>
          </p:cNvPr>
          <p:cNvPicPr>
            <a:picLocks noChangeAspect="1"/>
          </p:cNvPicPr>
          <p:nvPr/>
        </p:nvPicPr>
        <p:blipFill>
          <a:blip r:embed="rId2"/>
          <a:stretch>
            <a:fillRect/>
          </a:stretch>
        </p:blipFill>
        <p:spPr>
          <a:xfrm>
            <a:off x="3693828" y="270990"/>
            <a:ext cx="8498172" cy="6534150"/>
          </a:xfrm>
          <a:prstGeom prst="rect">
            <a:avLst/>
          </a:prstGeom>
        </p:spPr>
      </p:pic>
      <p:pic>
        <p:nvPicPr>
          <p:cNvPr id="7" name="Picture 6">
            <a:extLst>
              <a:ext uri="{FF2B5EF4-FFF2-40B4-BE49-F238E27FC236}">
                <a16:creationId xmlns:a16="http://schemas.microsoft.com/office/drawing/2014/main" id="{24929735-B080-F4E0-8AE3-BC45DACBFEE7}"/>
              </a:ext>
            </a:extLst>
          </p:cNvPr>
          <p:cNvPicPr>
            <a:picLocks noChangeAspect="1"/>
          </p:cNvPicPr>
          <p:nvPr/>
        </p:nvPicPr>
        <p:blipFill>
          <a:blip r:embed="rId3"/>
          <a:stretch>
            <a:fillRect/>
          </a:stretch>
        </p:blipFill>
        <p:spPr>
          <a:xfrm>
            <a:off x="11779443" y="83540"/>
            <a:ext cx="340025" cy="374899"/>
          </a:xfrm>
          <a:prstGeom prst="rect">
            <a:avLst/>
          </a:prstGeom>
        </p:spPr>
      </p:pic>
      <p:sp>
        <p:nvSpPr>
          <p:cNvPr id="8" name="Title 3">
            <a:extLst>
              <a:ext uri="{FF2B5EF4-FFF2-40B4-BE49-F238E27FC236}">
                <a16:creationId xmlns:a16="http://schemas.microsoft.com/office/drawing/2014/main" id="{31FB6CFD-542F-655A-49C8-DAFC21FCAF42}"/>
              </a:ext>
            </a:extLst>
          </p:cNvPr>
          <p:cNvSpPr txBox="1">
            <a:spLocks/>
          </p:cNvSpPr>
          <p:nvPr/>
        </p:nvSpPr>
        <p:spPr>
          <a:xfrm>
            <a:off x="72532" y="52860"/>
            <a:ext cx="10983132" cy="747763"/>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lumMod val="50000"/>
                  </a:schemeClr>
                </a:solidFill>
                <a:latin typeface="Segoe UI"/>
                <a:cs typeface="Segoe UI Semibold"/>
              </a:rPr>
              <a:t>Enhance</a:t>
            </a:r>
          </a:p>
          <a:p>
            <a:r>
              <a:rPr lang="en-US" sz="3600" b="1" dirty="0">
                <a:solidFill>
                  <a:schemeClr val="accent1">
                    <a:lumMod val="50000"/>
                  </a:schemeClr>
                </a:solidFill>
                <a:latin typeface="Segoe UI"/>
                <a:cs typeface="Segoe UI Semibold"/>
              </a:rPr>
              <a:t>Participation</a:t>
            </a:r>
            <a:endParaRPr lang="en-US" dirty="0"/>
          </a:p>
        </p:txBody>
      </p:sp>
      <p:pic>
        <p:nvPicPr>
          <p:cNvPr id="3" name="Picture 2">
            <a:extLst>
              <a:ext uri="{FF2B5EF4-FFF2-40B4-BE49-F238E27FC236}">
                <a16:creationId xmlns:a16="http://schemas.microsoft.com/office/drawing/2014/main" id="{03CE5BC4-0F4A-0646-4B5D-EDAE39529A40}"/>
              </a:ext>
            </a:extLst>
          </p:cNvPr>
          <p:cNvPicPr>
            <a:picLocks noChangeAspect="1"/>
          </p:cNvPicPr>
          <p:nvPr/>
        </p:nvPicPr>
        <p:blipFill>
          <a:blip r:embed="rId4"/>
          <a:stretch>
            <a:fillRect/>
          </a:stretch>
        </p:blipFill>
        <p:spPr>
          <a:xfrm>
            <a:off x="146050" y="1964309"/>
            <a:ext cx="3236812" cy="2929381"/>
          </a:xfrm>
          <a:prstGeom prst="rect">
            <a:avLst/>
          </a:prstGeom>
        </p:spPr>
      </p:pic>
    </p:spTree>
    <p:extLst>
      <p:ext uri="{BB962C8B-B14F-4D97-AF65-F5344CB8AC3E}">
        <p14:creationId xmlns:p14="http://schemas.microsoft.com/office/powerpoint/2010/main" val="401166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46BB1-5FD9-AF58-4983-64BB8EC59625}"/>
            </a:ext>
          </a:extLst>
        </p:cNvPr>
        <p:cNvGrpSpPr/>
        <p:nvPr/>
      </p:nvGrpSpPr>
      <p:grpSpPr>
        <a:xfrm>
          <a:off x="0" y="0"/>
          <a:ext cx="0" cy="0"/>
          <a:chOff x="0" y="0"/>
          <a:chExt cx="0" cy="0"/>
        </a:xfrm>
      </p:grpSpPr>
      <p:pic>
        <p:nvPicPr>
          <p:cNvPr id="11" name="Picture 10" descr="A group of colorful squares&#10;&#10;Description automatically generated">
            <a:extLst>
              <a:ext uri="{FF2B5EF4-FFF2-40B4-BE49-F238E27FC236}">
                <a16:creationId xmlns:a16="http://schemas.microsoft.com/office/drawing/2014/main" id="{8AFEA067-21DD-7E04-E204-A9919D7B4DD2}"/>
              </a:ext>
            </a:extLst>
          </p:cNvPr>
          <p:cNvPicPr>
            <a:picLocks noChangeAspect="1"/>
          </p:cNvPicPr>
          <p:nvPr/>
        </p:nvPicPr>
        <p:blipFill>
          <a:blip r:embed="rId2"/>
          <a:stretch>
            <a:fillRect/>
          </a:stretch>
        </p:blipFill>
        <p:spPr>
          <a:xfrm>
            <a:off x="11691307" y="156743"/>
            <a:ext cx="340025" cy="374899"/>
          </a:xfrm>
          <a:prstGeom prst="rect">
            <a:avLst/>
          </a:prstGeom>
        </p:spPr>
      </p:pic>
      <p:sp>
        <p:nvSpPr>
          <p:cNvPr id="3" name="Title 3">
            <a:extLst>
              <a:ext uri="{FF2B5EF4-FFF2-40B4-BE49-F238E27FC236}">
                <a16:creationId xmlns:a16="http://schemas.microsoft.com/office/drawing/2014/main" id="{4568799F-EDF3-23B7-82D4-D2C5E3A45155}"/>
              </a:ext>
            </a:extLst>
          </p:cNvPr>
          <p:cNvSpPr txBox="1">
            <a:spLocks/>
          </p:cNvSpPr>
          <p:nvPr/>
        </p:nvSpPr>
        <p:spPr>
          <a:xfrm>
            <a:off x="63500" y="219480"/>
            <a:ext cx="10983132" cy="37489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1">
                    <a:lumMod val="50000"/>
                  </a:schemeClr>
                </a:solidFill>
                <a:latin typeface="Segoe UI"/>
                <a:cs typeface="Segoe UI Semibold"/>
              </a:rPr>
              <a:t>Key Issuers of Structured Products - India</a:t>
            </a:r>
            <a:endParaRPr lang="en-US" sz="2400" dirty="0"/>
          </a:p>
        </p:txBody>
      </p:sp>
      <p:sp>
        <p:nvSpPr>
          <p:cNvPr id="4" name="TextBox 3">
            <a:extLst>
              <a:ext uri="{FF2B5EF4-FFF2-40B4-BE49-F238E27FC236}">
                <a16:creationId xmlns:a16="http://schemas.microsoft.com/office/drawing/2014/main" id="{5BB5306D-B5EE-E074-0DC0-FCEC5790B74A}"/>
              </a:ext>
            </a:extLst>
          </p:cNvPr>
          <p:cNvSpPr txBox="1"/>
          <p:nvPr/>
        </p:nvSpPr>
        <p:spPr>
          <a:xfrm>
            <a:off x="127000" y="2400300"/>
            <a:ext cx="8026400" cy="2959100"/>
          </a:xfrm>
          <a:prstGeom prst="rect">
            <a:avLst/>
          </a:prstGeom>
        </p:spPr>
        <p:txBody>
          <a:bodyPr vert="horz" lIns="91440" tIns="45720" rIns="91440" bIns="45720" rtlCol="0" anchor="b">
            <a:normAutofit lnSpcReduction="10000"/>
          </a:bodyPr>
          <a:lstStyle>
            <a:defPPr>
              <a:defRPr lang="en-US"/>
            </a:defPPr>
            <a:lvl1pPr>
              <a:lnSpc>
                <a:spcPct val="90000"/>
              </a:lnSpc>
              <a:spcBef>
                <a:spcPct val="0"/>
              </a:spcBef>
              <a:buNone/>
              <a:defRPr sz="2400" b="1">
                <a:solidFill>
                  <a:schemeClr val="accent1">
                    <a:lumMod val="50000"/>
                  </a:schemeClr>
                </a:solidFill>
                <a:latin typeface="Segoe UI"/>
                <a:ea typeface="+mj-ea"/>
                <a:cs typeface="Segoe UI Semibold"/>
              </a:defRPr>
            </a:lvl1pPr>
          </a:lstStyle>
          <a:p>
            <a:pPr marL="457200" indent="-457200">
              <a:buFont typeface="+mj-lt"/>
              <a:buAutoNum type="arabicPeriod"/>
            </a:pPr>
            <a:r>
              <a:rPr lang="en-IN" dirty="0">
                <a:solidFill>
                  <a:srgbClr val="C00000"/>
                </a:solidFill>
              </a:rPr>
              <a:t>Abans Global</a:t>
            </a:r>
          </a:p>
          <a:p>
            <a:pPr marL="457200" indent="-457200">
              <a:buFont typeface="+mj-lt"/>
              <a:buAutoNum type="arabicPeriod"/>
            </a:pPr>
            <a:endParaRPr lang="en-IN" dirty="0">
              <a:solidFill>
                <a:srgbClr val="C00000"/>
              </a:solidFill>
            </a:endParaRPr>
          </a:p>
          <a:p>
            <a:pPr marL="457200" indent="-457200">
              <a:buFont typeface="+mj-lt"/>
              <a:buAutoNum type="arabicPeriod"/>
            </a:pPr>
            <a:endParaRPr lang="en-IN" dirty="0">
              <a:solidFill>
                <a:schemeClr val="accent1">
                  <a:lumMod val="75000"/>
                </a:schemeClr>
              </a:solidFill>
            </a:endParaRPr>
          </a:p>
          <a:p>
            <a:pPr marL="457200" indent="-457200">
              <a:buFont typeface="+mj-lt"/>
              <a:buAutoNum type="arabicPeriod"/>
            </a:pPr>
            <a:endParaRPr lang="en-IN" dirty="0">
              <a:solidFill>
                <a:schemeClr val="accent1">
                  <a:lumMod val="75000"/>
                </a:schemeClr>
              </a:solidFill>
            </a:endParaRPr>
          </a:p>
          <a:p>
            <a:pPr marL="457200" indent="-457200">
              <a:buFont typeface="+mj-lt"/>
              <a:buAutoNum type="arabicPeriod"/>
            </a:pPr>
            <a:r>
              <a:rPr lang="en-IN" dirty="0">
                <a:solidFill>
                  <a:schemeClr val="accent1">
                    <a:lumMod val="75000"/>
                  </a:schemeClr>
                </a:solidFill>
              </a:rPr>
              <a:t>Anand Rathi</a:t>
            </a:r>
          </a:p>
          <a:p>
            <a:pPr marL="457200" indent="-457200">
              <a:buFont typeface="+mj-lt"/>
              <a:buAutoNum type="arabicPeriod"/>
            </a:pPr>
            <a:endParaRPr lang="en-IN" dirty="0">
              <a:solidFill>
                <a:schemeClr val="accent1">
                  <a:lumMod val="75000"/>
                </a:schemeClr>
              </a:solidFill>
            </a:endParaRPr>
          </a:p>
          <a:p>
            <a:pPr marL="457200" indent="-457200">
              <a:buFont typeface="+mj-lt"/>
              <a:buAutoNum type="arabicPeriod"/>
            </a:pPr>
            <a:endParaRPr lang="en-IN" dirty="0">
              <a:solidFill>
                <a:schemeClr val="accent1">
                  <a:lumMod val="75000"/>
                </a:schemeClr>
              </a:solidFill>
            </a:endParaRPr>
          </a:p>
          <a:p>
            <a:pPr marL="457200" indent="-457200">
              <a:buFont typeface="+mj-lt"/>
              <a:buAutoNum type="arabicPeriod"/>
            </a:pPr>
            <a:endParaRPr lang="en-IN" dirty="0">
              <a:solidFill>
                <a:srgbClr val="C00000"/>
              </a:solidFill>
            </a:endParaRPr>
          </a:p>
          <a:p>
            <a:pPr marL="457200" indent="-457200">
              <a:buFont typeface="+mj-lt"/>
              <a:buAutoNum type="arabicPeriod"/>
            </a:pPr>
            <a:r>
              <a:rPr lang="en-IN" dirty="0">
                <a:solidFill>
                  <a:schemeClr val="tx1">
                    <a:lumMod val="75000"/>
                    <a:lumOff val="25000"/>
                  </a:schemeClr>
                </a:solidFill>
              </a:rPr>
              <a:t>Edelweiss / Nuvama</a:t>
            </a:r>
          </a:p>
        </p:txBody>
      </p:sp>
      <p:pic>
        <p:nvPicPr>
          <p:cNvPr id="4098" name="Picture 2" descr="Abans Holdings to open IPO next week ...">
            <a:extLst>
              <a:ext uri="{FF2B5EF4-FFF2-40B4-BE49-F238E27FC236}">
                <a16:creationId xmlns:a16="http://schemas.microsoft.com/office/drawing/2014/main" id="{6DCE0CF7-7C64-35C9-B086-946EF7F32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107" y="2009732"/>
            <a:ext cx="2140343" cy="1597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A6AAA98-E7E1-EC70-477D-F9B5957D0BA3}"/>
              </a:ext>
            </a:extLst>
          </p:cNvPr>
          <p:cNvPicPr>
            <a:picLocks noChangeAspect="1"/>
          </p:cNvPicPr>
          <p:nvPr/>
        </p:nvPicPr>
        <p:blipFill>
          <a:blip r:embed="rId4"/>
          <a:stretch>
            <a:fillRect/>
          </a:stretch>
        </p:blipFill>
        <p:spPr>
          <a:xfrm>
            <a:off x="3962007" y="3605411"/>
            <a:ext cx="2934109" cy="609685"/>
          </a:xfrm>
          <a:prstGeom prst="rect">
            <a:avLst/>
          </a:prstGeom>
        </p:spPr>
      </p:pic>
      <p:pic>
        <p:nvPicPr>
          <p:cNvPr id="8" name="Picture 7">
            <a:extLst>
              <a:ext uri="{FF2B5EF4-FFF2-40B4-BE49-F238E27FC236}">
                <a16:creationId xmlns:a16="http://schemas.microsoft.com/office/drawing/2014/main" id="{2DE0E636-7CDC-4F4F-8FB1-DF4742247111}"/>
              </a:ext>
            </a:extLst>
          </p:cNvPr>
          <p:cNvPicPr>
            <a:picLocks noChangeAspect="1"/>
          </p:cNvPicPr>
          <p:nvPr/>
        </p:nvPicPr>
        <p:blipFill>
          <a:blip r:embed="rId5"/>
          <a:stretch>
            <a:fillRect/>
          </a:stretch>
        </p:blipFill>
        <p:spPr>
          <a:xfrm>
            <a:off x="3955657" y="4813214"/>
            <a:ext cx="2972215" cy="790685"/>
          </a:xfrm>
          <a:prstGeom prst="rect">
            <a:avLst/>
          </a:prstGeom>
        </p:spPr>
      </p:pic>
    </p:spTree>
    <p:extLst>
      <p:ext uri="{BB962C8B-B14F-4D97-AF65-F5344CB8AC3E}">
        <p14:creationId xmlns:p14="http://schemas.microsoft.com/office/powerpoint/2010/main" val="4057984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1147</Words>
  <Application>Microsoft Office PowerPoint</Application>
  <PresentationFormat>Widescreen</PresentationFormat>
  <Paragraphs>144</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Segoe UI</vt:lpstr>
      <vt:lpstr>Segoe UI Historic</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Sanjana Bhoopathi - 225306034 - SMIBLR</dc:creator>
  <cp:lastModifiedBy>Capital NxT</cp:lastModifiedBy>
  <cp:revision>7</cp:revision>
  <dcterms:created xsi:type="dcterms:W3CDTF">2024-01-29T06:36:23Z</dcterms:created>
  <dcterms:modified xsi:type="dcterms:W3CDTF">2025-05-10T12:47:26Z</dcterms:modified>
</cp:coreProperties>
</file>